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380" r:id="rId3"/>
    <p:sldId id="342" r:id="rId4"/>
    <p:sldId id="292" r:id="rId5"/>
    <p:sldId id="327" r:id="rId6"/>
    <p:sldId id="364" r:id="rId7"/>
    <p:sldId id="365" r:id="rId8"/>
    <p:sldId id="366" r:id="rId9"/>
    <p:sldId id="330" r:id="rId10"/>
    <p:sldId id="296" r:id="rId11"/>
    <p:sldId id="331" r:id="rId12"/>
    <p:sldId id="332" r:id="rId13"/>
    <p:sldId id="337" r:id="rId14"/>
    <p:sldId id="294" r:id="rId15"/>
    <p:sldId id="367" r:id="rId16"/>
    <p:sldId id="368" r:id="rId17"/>
    <p:sldId id="369" r:id="rId18"/>
    <p:sldId id="370" r:id="rId19"/>
    <p:sldId id="295" r:id="rId20"/>
    <p:sldId id="381" r:id="rId21"/>
    <p:sldId id="297" r:id="rId22"/>
    <p:sldId id="328" r:id="rId23"/>
    <p:sldId id="378" r:id="rId24"/>
    <p:sldId id="371" r:id="rId25"/>
    <p:sldId id="373" r:id="rId26"/>
    <p:sldId id="372" r:id="rId27"/>
    <p:sldId id="300" r:id="rId28"/>
    <p:sldId id="308" r:id="rId29"/>
    <p:sldId id="388" r:id="rId30"/>
    <p:sldId id="382" r:id="rId31"/>
    <p:sldId id="383" r:id="rId32"/>
    <p:sldId id="384" r:id="rId33"/>
    <p:sldId id="385" r:id="rId34"/>
    <p:sldId id="386" r:id="rId35"/>
    <p:sldId id="387" r:id="rId36"/>
    <p:sldId id="319" r:id="rId3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4AA6AF9-AC2D-4C63-B21E-E2E853DC3E45}">
          <p14:sldIdLst>
            <p14:sldId id="256"/>
            <p14:sldId id="380"/>
            <p14:sldId id="342"/>
          </p14:sldIdLst>
        </p14:section>
        <p14:section name="Part One: Legal Structures" id="{CB1992F3-707C-4BCA-A5AD-B57F7E3DFB17}">
          <p14:sldIdLst>
            <p14:sldId id="292"/>
            <p14:sldId id="327"/>
            <p14:sldId id="364"/>
            <p14:sldId id="365"/>
            <p14:sldId id="366"/>
            <p14:sldId id="330"/>
            <p14:sldId id="296"/>
            <p14:sldId id="331"/>
            <p14:sldId id="332"/>
            <p14:sldId id="337"/>
            <p14:sldId id="294"/>
            <p14:sldId id="367"/>
            <p14:sldId id="368"/>
            <p14:sldId id="369"/>
            <p14:sldId id="370"/>
            <p14:sldId id="295"/>
            <p14:sldId id="381"/>
            <p14:sldId id="297"/>
            <p14:sldId id="328"/>
            <p14:sldId id="378"/>
            <p14:sldId id="371"/>
            <p14:sldId id="373"/>
            <p14:sldId id="372"/>
          </p14:sldIdLst>
        </p14:section>
        <p14:section name="Part Two: Trustees' Responsibilities" id="{FE938BC5-BD29-495E-A4C6-F610F38BFCE1}">
          <p14:sldIdLst>
            <p14:sldId id="300"/>
            <p14:sldId id="308"/>
            <p14:sldId id="388"/>
            <p14:sldId id="382"/>
            <p14:sldId id="383"/>
            <p14:sldId id="384"/>
            <p14:sldId id="385"/>
            <p14:sldId id="386"/>
            <p14:sldId id="387"/>
            <p14:sldId id="319"/>
          </p14:sldIdLst>
        </p14:section>
      </p14:sectionLst>
    </p:ext>
    <p:ext uri="{EFAFB233-063F-42B5-8137-9DF3F51BA10A}">
      <p15:sldGuideLst xmlns:p15="http://schemas.microsoft.com/office/powerpoint/2012/main">
        <p15:guide id="1" orient="horz" pos="2160">
          <p15:clr>
            <a:srgbClr val="A4A3A4"/>
          </p15:clr>
        </p15:guide>
        <p15:guide id="2" pos="960">
          <p15:clr>
            <a:srgbClr val="A4A3A4"/>
          </p15:clr>
        </p15:guide>
        <p15:guide id="3" pos="4800">
          <p15:clr>
            <a:srgbClr val="A4A3A4"/>
          </p15:clr>
        </p15:guide>
        <p15:guide id="4" orient="horz" pos="1008">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9" autoAdjust="0"/>
    <p:restoredTop sz="94756" autoAdjust="0"/>
  </p:normalViewPr>
  <p:slideViewPr>
    <p:cSldViewPr>
      <p:cViewPr varScale="1">
        <p:scale>
          <a:sx n="139" d="100"/>
          <a:sy n="139" d="100"/>
        </p:scale>
        <p:origin x="1208" y="176"/>
      </p:cViewPr>
      <p:guideLst>
        <p:guide orient="horz" pos="2160"/>
        <p:guide pos="960"/>
        <p:guide pos="4800"/>
        <p:guide orient="horz" pos="1008"/>
        <p:guide pos="2880"/>
      </p:guideLst>
    </p:cSldViewPr>
  </p:slideViewPr>
  <p:outlineViewPr>
    <p:cViewPr>
      <p:scale>
        <a:sx n="33" d="100"/>
        <a:sy n="33" d="100"/>
      </p:scale>
      <p:origin x="0" y="2430"/>
    </p:cViewPr>
  </p:outlineViewPr>
  <p:notesTextViewPr>
    <p:cViewPr>
      <p:scale>
        <a:sx n="100" d="100"/>
        <a:sy n="100" d="100"/>
      </p:scale>
      <p:origin x="0" y="0"/>
    </p:cViewPr>
  </p:notesTextViewPr>
  <p:sorterViewPr>
    <p:cViewPr>
      <p:scale>
        <a:sx n="100" d="100"/>
        <a:sy n="100" d="100"/>
      </p:scale>
      <p:origin x="0" y="10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07DFA8-60EB-E448-94AA-D66B4B95D40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F9F6F57-93E4-6042-88DE-29A847C6BDE3}">
      <dgm:prSet phldrT="[Text]"/>
      <dgm:spPr/>
      <dgm:t>
        <a:bodyPr/>
        <a:lstStyle/>
        <a:p>
          <a:r>
            <a:rPr lang="en-US" dirty="0"/>
            <a:t>About Incorporation</a:t>
          </a:r>
        </a:p>
      </dgm:t>
    </dgm:pt>
    <dgm:pt modelId="{4EE2A704-D29A-3D43-B841-36D18295D89E}" type="parTrans" cxnId="{9702F16B-385E-FC40-9306-F181D111C525}">
      <dgm:prSet/>
      <dgm:spPr/>
      <dgm:t>
        <a:bodyPr/>
        <a:lstStyle/>
        <a:p>
          <a:endParaRPr lang="en-US"/>
        </a:p>
      </dgm:t>
    </dgm:pt>
    <dgm:pt modelId="{F7A6B6C4-6B5A-D149-B028-E95F8E51181A}" type="sibTrans" cxnId="{9702F16B-385E-FC40-9306-F181D111C525}">
      <dgm:prSet/>
      <dgm:spPr/>
      <dgm:t>
        <a:bodyPr/>
        <a:lstStyle/>
        <a:p>
          <a:endParaRPr lang="en-US"/>
        </a:p>
      </dgm:t>
    </dgm:pt>
    <dgm:pt modelId="{B96B1491-FF2C-ED4F-B2A8-7DFC6DF4DCD5}">
      <dgm:prSet phldrT="[Text]"/>
      <dgm:spPr/>
      <dgm:t>
        <a:bodyPr/>
        <a:lstStyle/>
        <a:p>
          <a:r>
            <a:rPr lang="en-US" dirty="0"/>
            <a:t>Legal Structures</a:t>
          </a:r>
        </a:p>
      </dgm:t>
    </dgm:pt>
    <dgm:pt modelId="{48FCE826-06A2-D744-93BF-5B4D6FBA0AC1}" type="parTrans" cxnId="{2A74F875-785A-3746-ADD3-02133AEF884B}">
      <dgm:prSet/>
      <dgm:spPr/>
      <dgm:t>
        <a:bodyPr/>
        <a:lstStyle/>
        <a:p>
          <a:endParaRPr lang="en-US"/>
        </a:p>
      </dgm:t>
    </dgm:pt>
    <dgm:pt modelId="{083B59EA-FAB4-F14E-A3CE-4FF54D720494}" type="sibTrans" cxnId="{2A74F875-785A-3746-ADD3-02133AEF884B}">
      <dgm:prSet/>
      <dgm:spPr/>
      <dgm:t>
        <a:bodyPr/>
        <a:lstStyle/>
        <a:p>
          <a:endParaRPr lang="en-US"/>
        </a:p>
      </dgm:t>
    </dgm:pt>
    <dgm:pt modelId="{43736E38-5F28-384B-A01B-2EBBF213ED5F}">
      <dgm:prSet phldrT="[Text]"/>
      <dgm:spPr/>
      <dgm:t>
        <a:bodyPr/>
        <a:lstStyle/>
        <a:p>
          <a:r>
            <a:rPr lang="en-US" dirty="0"/>
            <a:t>CLG</a:t>
          </a:r>
        </a:p>
      </dgm:t>
    </dgm:pt>
    <dgm:pt modelId="{D3C27B7E-D1CD-854C-B1B0-41538CD5FD4C}" type="parTrans" cxnId="{1BDD4C63-B416-7D47-BA07-116C4C0475B8}">
      <dgm:prSet/>
      <dgm:spPr/>
      <dgm:t>
        <a:bodyPr/>
        <a:lstStyle/>
        <a:p>
          <a:endParaRPr lang="en-US"/>
        </a:p>
      </dgm:t>
    </dgm:pt>
    <dgm:pt modelId="{4CA3BBFF-AD5A-844E-BCEC-F105421AFBDA}" type="sibTrans" cxnId="{1BDD4C63-B416-7D47-BA07-116C4C0475B8}">
      <dgm:prSet/>
      <dgm:spPr/>
      <dgm:t>
        <a:bodyPr/>
        <a:lstStyle/>
        <a:p>
          <a:endParaRPr lang="en-US"/>
        </a:p>
      </dgm:t>
    </dgm:pt>
    <dgm:pt modelId="{1D672307-F195-E241-BF57-0C1CAEA96E0B}">
      <dgm:prSet phldrT="[Text]"/>
      <dgm:spPr/>
      <dgm:t>
        <a:bodyPr/>
        <a:lstStyle/>
        <a:p>
          <a:r>
            <a:rPr lang="en-US" dirty="0"/>
            <a:t>SCIO</a:t>
          </a:r>
        </a:p>
      </dgm:t>
    </dgm:pt>
    <dgm:pt modelId="{B116B909-1A21-6740-8168-A4DBD4A6AF86}" type="parTrans" cxnId="{707ABA31-653D-FC41-AAC1-38A396F2544D}">
      <dgm:prSet/>
      <dgm:spPr/>
      <dgm:t>
        <a:bodyPr/>
        <a:lstStyle/>
        <a:p>
          <a:endParaRPr lang="en-US"/>
        </a:p>
      </dgm:t>
    </dgm:pt>
    <dgm:pt modelId="{786F268E-8CE5-7A4B-8139-68113E6D8D31}" type="sibTrans" cxnId="{707ABA31-653D-FC41-AAC1-38A396F2544D}">
      <dgm:prSet/>
      <dgm:spPr/>
      <dgm:t>
        <a:bodyPr/>
        <a:lstStyle/>
        <a:p>
          <a:endParaRPr lang="en-US"/>
        </a:p>
      </dgm:t>
    </dgm:pt>
    <dgm:pt modelId="{D8EB0D93-79A9-F946-8451-EFCC9C5CC8C2}">
      <dgm:prSet phldrT="[Text]"/>
      <dgm:spPr/>
      <dgm:t>
        <a:bodyPr/>
        <a:lstStyle/>
        <a:p>
          <a:r>
            <a:rPr lang="en-US" dirty="0"/>
            <a:t>CBS</a:t>
          </a:r>
        </a:p>
      </dgm:t>
    </dgm:pt>
    <dgm:pt modelId="{25EFB369-BDD1-1149-8658-6452C10CF8FF}" type="parTrans" cxnId="{077727D3-A8D4-6B46-8CC7-5FCC72A15969}">
      <dgm:prSet/>
      <dgm:spPr/>
      <dgm:t>
        <a:bodyPr/>
        <a:lstStyle/>
        <a:p>
          <a:endParaRPr lang="en-US"/>
        </a:p>
      </dgm:t>
    </dgm:pt>
    <dgm:pt modelId="{C2BE2FFF-4EFF-F848-BB0B-0D4A92BCD5EB}" type="sibTrans" cxnId="{077727D3-A8D4-6B46-8CC7-5FCC72A15969}">
      <dgm:prSet/>
      <dgm:spPr/>
      <dgm:t>
        <a:bodyPr/>
        <a:lstStyle/>
        <a:p>
          <a:endParaRPr lang="en-US"/>
        </a:p>
      </dgm:t>
    </dgm:pt>
    <dgm:pt modelId="{92D39A44-26D6-AE47-A272-0308AA670ACC}">
      <dgm:prSet/>
      <dgm:spPr/>
      <dgm:t>
        <a:bodyPr/>
        <a:lstStyle/>
        <a:p>
          <a:r>
            <a:rPr lang="en-US" dirty="0"/>
            <a:t>Benefits</a:t>
          </a:r>
        </a:p>
      </dgm:t>
    </dgm:pt>
    <dgm:pt modelId="{524B6DFA-EA8A-E348-A1F6-00E181BF0BCD}" type="parTrans" cxnId="{F6F4CBEF-2349-8A49-A2AF-2B014263D4B5}">
      <dgm:prSet/>
      <dgm:spPr/>
      <dgm:t>
        <a:bodyPr/>
        <a:lstStyle/>
        <a:p>
          <a:endParaRPr lang="en-US"/>
        </a:p>
      </dgm:t>
    </dgm:pt>
    <dgm:pt modelId="{658BE4A6-2E3C-814A-835D-E93785A550F9}" type="sibTrans" cxnId="{F6F4CBEF-2349-8A49-A2AF-2B014263D4B5}">
      <dgm:prSet/>
      <dgm:spPr/>
      <dgm:t>
        <a:bodyPr/>
        <a:lstStyle/>
        <a:p>
          <a:endParaRPr lang="en-US"/>
        </a:p>
      </dgm:t>
    </dgm:pt>
    <dgm:pt modelId="{1EFC0587-1C31-9844-8FE8-B3B1F11B03FD}">
      <dgm:prSet/>
      <dgm:spPr/>
      <dgm:t>
        <a:bodyPr/>
        <a:lstStyle/>
        <a:p>
          <a:r>
            <a:rPr lang="en-US" dirty="0"/>
            <a:t>Drawbacks</a:t>
          </a:r>
        </a:p>
      </dgm:t>
    </dgm:pt>
    <dgm:pt modelId="{E857DC73-05BC-E646-9C85-AB8EAA5C0B73}" type="parTrans" cxnId="{7CE4E008-10E1-EC45-B03E-A45BFC866AD6}">
      <dgm:prSet/>
      <dgm:spPr/>
      <dgm:t>
        <a:bodyPr/>
        <a:lstStyle/>
        <a:p>
          <a:endParaRPr lang="en-US"/>
        </a:p>
      </dgm:t>
    </dgm:pt>
    <dgm:pt modelId="{FC7E1217-98C3-E041-B5B9-A687D70EA288}" type="sibTrans" cxnId="{7CE4E008-10E1-EC45-B03E-A45BFC866AD6}">
      <dgm:prSet/>
      <dgm:spPr/>
      <dgm:t>
        <a:bodyPr/>
        <a:lstStyle/>
        <a:p>
          <a:endParaRPr lang="en-US"/>
        </a:p>
      </dgm:t>
    </dgm:pt>
    <dgm:pt modelId="{F8939275-93B0-E349-A959-B9E4745E217C}" type="pres">
      <dgm:prSet presAssocID="{5E07DFA8-60EB-E448-94AA-D66B4B95D402}" presName="linearFlow" presStyleCnt="0">
        <dgm:presLayoutVars>
          <dgm:dir/>
          <dgm:animLvl val="lvl"/>
          <dgm:resizeHandles val="exact"/>
        </dgm:presLayoutVars>
      </dgm:prSet>
      <dgm:spPr/>
    </dgm:pt>
    <dgm:pt modelId="{44498184-BC88-FC48-89E3-BF6556854949}" type="pres">
      <dgm:prSet presAssocID="{2F9F6F57-93E4-6042-88DE-29A847C6BDE3}" presName="composite" presStyleCnt="0"/>
      <dgm:spPr/>
    </dgm:pt>
    <dgm:pt modelId="{4F24999D-3416-2E4B-BA2E-420CB808AEEE}" type="pres">
      <dgm:prSet presAssocID="{2F9F6F57-93E4-6042-88DE-29A847C6BDE3}" presName="parentText" presStyleLbl="alignNode1" presStyleIdx="0" presStyleCnt="2">
        <dgm:presLayoutVars>
          <dgm:chMax val="1"/>
          <dgm:bulletEnabled val="1"/>
        </dgm:presLayoutVars>
      </dgm:prSet>
      <dgm:spPr/>
    </dgm:pt>
    <dgm:pt modelId="{06CEDAF3-799E-9D4D-B5CC-C9FD312C9BFD}" type="pres">
      <dgm:prSet presAssocID="{2F9F6F57-93E4-6042-88DE-29A847C6BDE3}" presName="descendantText" presStyleLbl="alignAcc1" presStyleIdx="0" presStyleCnt="2">
        <dgm:presLayoutVars>
          <dgm:bulletEnabled val="1"/>
        </dgm:presLayoutVars>
      </dgm:prSet>
      <dgm:spPr/>
    </dgm:pt>
    <dgm:pt modelId="{8C0F7D9E-9D76-4D41-91C4-EA32BBF3785E}" type="pres">
      <dgm:prSet presAssocID="{F7A6B6C4-6B5A-D149-B028-E95F8E51181A}" presName="sp" presStyleCnt="0"/>
      <dgm:spPr/>
    </dgm:pt>
    <dgm:pt modelId="{3C9B3E6B-57E9-CF41-BF59-DF6BC336475B}" type="pres">
      <dgm:prSet presAssocID="{B96B1491-FF2C-ED4F-B2A8-7DFC6DF4DCD5}" presName="composite" presStyleCnt="0"/>
      <dgm:spPr/>
    </dgm:pt>
    <dgm:pt modelId="{7FECA96B-3A6D-2A43-A1C4-818BF00727F6}" type="pres">
      <dgm:prSet presAssocID="{B96B1491-FF2C-ED4F-B2A8-7DFC6DF4DCD5}" presName="parentText" presStyleLbl="alignNode1" presStyleIdx="1" presStyleCnt="2">
        <dgm:presLayoutVars>
          <dgm:chMax val="1"/>
          <dgm:bulletEnabled val="1"/>
        </dgm:presLayoutVars>
      </dgm:prSet>
      <dgm:spPr/>
    </dgm:pt>
    <dgm:pt modelId="{45E2BDD3-172B-9849-9CBB-728DC47B6024}" type="pres">
      <dgm:prSet presAssocID="{B96B1491-FF2C-ED4F-B2A8-7DFC6DF4DCD5}" presName="descendantText" presStyleLbl="alignAcc1" presStyleIdx="1" presStyleCnt="2">
        <dgm:presLayoutVars>
          <dgm:bulletEnabled val="1"/>
        </dgm:presLayoutVars>
      </dgm:prSet>
      <dgm:spPr/>
    </dgm:pt>
  </dgm:ptLst>
  <dgm:cxnLst>
    <dgm:cxn modelId="{7CE4E008-10E1-EC45-B03E-A45BFC866AD6}" srcId="{2F9F6F57-93E4-6042-88DE-29A847C6BDE3}" destId="{1EFC0587-1C31-9844-8FE8-B3B1F11B03FD}" srcOrd="1" destOrd="0" parTransId="{E857DC73-05BC-E646-9C85-AB8EAA5C0B73}" sibTransId="{FC7E1217-98C3-E041-B5B9-A687D70EA288}"/>
    <dgm:cxn modelId="{E9B1D70A-CE39-E74C-9765-0DEA8B51B975}" type="presOf" srcId="{43736E38-5F28-384B-A01B-2EBBF213ED5F}" destId="{45E2BDD3-172B-9849-9CBB-728DC47B6024}" srcOrd="0" destOrd="0" presId="urn:microsoft.com/office/officeart/2005/8/layout/chevron2"/>
    <dgm:cxn modelId="{707ABA31-653D-FC41-AAC1-38A396F2544D}" srcId="{B96B1491-FF2C-ED4F-B2A8-7DFC6DF4DCD5}" destId="{1D672307-F195-E241-BF57-0C1CAEA96E0B}" srcOrd="1" destOrd="0" parTransId="{B116B909-1A21-6740-8168-A4DBD4A6AF86}" sibTransId="{786F268E-8CE5-7A4B-8139-68113E6D8D31}"/>
    <dgm:cxn modelId="{1BDD4C63-B416-7D47-BA07-116C4C0475B8}" srcId="{B96B1491-FF2C-ED4F-B2A8-7DFC6DF4DCD5}" destId="{43736E38-5F28-384B-A01B-2EBBF213ED5F}" srcOrd="0" destOrd="0" parTransId="{D3C27B7E-D1CD-854C-B1B0-41538CD5FD4C}" sibTransId="{4CA3BBFF-AD5A-844E-BCEC-F105421AFBDA}"/>
    <dgm:cxn modelId="{9702F16B-385E-FC40-9306-F181D111C525}" srcId="{5E07DFA8-60EB-E448-94AA-D66B4B95D402}" destId="{2F9F6F57-93E4-6042-88DE-29A847C6BDE3}" srcOrd="0" destOrd="0" parTransId="{4EE2A704-D29A-3D43-B841-36D18295D89E}" sibTransId="{F7A6B6C4-6B5A-D149-B028-E95F8E51181A}"/>
    <dgm:cxn modelId="{BE808C73-5658-634A-837F-3A7CB51A41E8}" type="presOf" srcId="{B96B1491-FF2C-ED4F-B2A8-7DFC6DF4DCD5}" destId="{7FECA96B-3A6D-2A43-A1C4-818BF00727F6}" srcOrd="0" destOrd="0" presId="urn:microsoft.com/office/officeart/2005/8/layout/chevron2"/>
    <dgm:cxn modelId="{2A74F875-785A-3746-ADD3-02133AEF884B}" srcId="{5E07DFA8-60EB-E448-94AA-D66B4B95D402}" destId="{B96B1491-FF2C-ED4F-B2A8-7DFC6DF4DCD5}" srcOrd="1" destOrd="0" parTransId="{48FCE826-06A2-D744-93BF-5B4D6FBA0AC1}" sibTransId="{083B59EA-FAB4-F14E-A3CE-4FF54D720494}"/>
    <dgm:cxn modelId="{9923509A-791E-9643-A5CA-E95827B11D04}" type="presOf" srcId="{1D672307-F195-E241-BF57-0C1CAEA96E0B}" destId="{45E2BDD3-172B-9849-9CBB-728DC47B6024}" srcOrd="0" destOrd="1" presId="urn:microsoft.com/office/officeart/2005/8/layout/chevron2"/>
    <dgm:cxn modelId="{20256AA3-8CF0-1B4A-9DD5-DD876FD4F1BD}" type="presOf" srcId="{92D39A44-26D6-AE47-A272-0308AA670ACC}" destId="{06CEDAF3-799E-9D4D-B5CC-C9FD312C9BFD}" srcOrd="0" destOrd="0" presId="urn:microsoft.com/office/officeart/2005/8/layout/chevron2"/>
    <dgm:cxn modelId="{BCBED0C2-90B2-6448-A068-C52AC7CA17BD}" type="presOf" srcId="{5E07DFA8-60EB-E448-94AA-D66B4B95D402}" destId="{F8939275-93B0-E349-A959-B9E4745E217C}" srcOrd="0" destOrd="0" presId="urn:microsoft.com/office/officeart/2005/8/layout/chevron2"/>
    <dgm:cxn modelId="{077727D3-A8D4-6B46-8CC7-5FCC72A15969}" srcId="{B96B1491-FF2C-ED4F-B2A8-7DFC6DF4DCD5}" destId="{D8EB0D93-79A9-F946-8451-EFCC9C5CC8C2}" srcOrd="2" destOrd="0" parTransId="{25EFB369-BDD1-1149-8658-6452C10CF8FF}" sibTransId="{C2BE2FFF-4EFF-F848-BB0B-0D4A92BCD5EB}"/>
    <dgm:cxn modelId="{F6F4CBEF-2349-8A49-A2AF-2B014263D4B5}" srcId="{2F9F6F57-93E4-6042-88DE-29A847C6BDE3}" destId="{92D39A44-26D6-AE47-A272-0308AA670ACC}" srcOrd="0" destOrd="0" parTransId="{524B6DFA-EA8A-E348-A1F6-00E181BF0BCD}" sibTransId="{658BE4A6-2E3C-814A-835D-E93785A550F9}"/>
    <dgm:cxn modelId="{958295F1-1979-CD44-B0B2-B4731C979E3B}" type="presOf" srcId="{2F9F6F57-93E4-6042-88DE-29A847C6BDE3}" destId="{4F24999D-3416-2E4B-BA2E-420CB808AEEE}" srcOrd="0" destOrd="0" presId="urn:microsoft.com/office/officeart/2005/8/layout/chevron2"/>
    <dgm:cxn modelId="{EF13B9F4-866F-3847-A8A1-B137063D427E}" type="presOf" srcId="{D8EB0D93-79A9-F946-8451-EFCC9C5CC8C2}" destId="{45E2BDD3-172B-9849-9CBB-728DC47B6024}" srcOrd="0" destOrd="2" presId="urn:microsoft.com/office/officeart/2005/8/layout/chevron2"/>
    <dgm:cxn modelId="{A6828AFF-285D-804C-AB9B-0DF5E8820903}" type="presOf" srcId="{1EFC0587-1C31-9844-8FE8-B3B1F11B03FD}" destId="{06CEDAF3-799E-9D4D-B5CC-C9FD312C9BFD}" srcOrd="0" destOrd="1" presId="urn:microsoft.com/office/officeart/2005/8/layout/chevron2"/>
    <dgm:cxn modelId="{8FDFBE0B-1425-3B47-8E8C-B756A124CD37}" type="presParOf" srcId="{F8939275-93B0-E349-A959-B9E4745E217C}" destId="{44498184-BC88-FC48-89E3-BF6556854949}" srcOrd="0" destOrd="0" presId="urn:microsoft.com/office/officeart/2005/8/layout/chevron2"/>
    <dgm:cxn modelId="{2258A9DF-EED5-D246-91A2-A11726E70906}" type="presParOf" srcId="{44498184-BC88-FC48-89E3-BF6556854949}" destId="{4F24999D-3416-2E4B-BA2E-420CB808AEEE}" srcOrd="0" destOrd="0" presId="urn:microsoft.com/office/officeart/2005/8/layout/chevron2"/>
    <dgm:cxn modelId="{8F781E34-E95F-ED41-AB46-305F991D5B7F}" type="presParOf" srcId="{44498184-BC88-FC48-89E3-BF6556854949}" destId="{06CEDAF3-799E-9D4D-B5CC-C9FD312C9BFD}" srcOrd="1" destOrd="0" presId="urn:microsoft.com/office/officeart/2005/8/layout/chevron2"/>
    <dgm:cxn modelId="{A1765DE9-24B1-B843-BF9D-304F2E33FBA8}" type="presParOf" srcId="{F8939275-93B0-E349-A959-B9E4745E217C}" destId="{8C0F7D9E-9D76-4D41-91C4-EA32BBF3785E}" srcOrd="1" destOrd="0" presId="urn:microsoft.com/office/officeart/2005/8/layout/chevron2"/>
    <dgm:cxn modelId="{D5D7ADDD-8CDB-B340-8893-55B3FE50A248}" type="presParOf" srcId="{F8939275-93B0-E349-A959-B9E4745E217C}" destId="{3C9B3E6B-57E9-CF41-BF59-DF6BC336475B}" srcOrd="2" destOrd="0" presId="urn:microsoft.com/office/officeart/2005/8/layout/chevron2"/>
    <dgm:cxn modelId="{F967E3BD-AA59-B24B-9C5F-6120DA6CB848}" type="presParOf" srcId="{3C9B3E6B-57E9-CF41-BF59-DF6BC336475B}" destId="{7FECA96B-3A6D-2A43-A1C4-818BF00727F6}" srcOrd="0" destOrd="0" presId="urn:microsoft.com/office/officeart/2005/8/layout/chevron2"/>
    <dgm:cxn modelId="{2CA3FBF8-27ED-FF49-936A-2CF58FBC967E}" type="presParOf" srcId="{3C9B3E6B-57E9-CF41-BF59-DF6BC336475B}" destId="{45E2BDD3-172B-9849-9CBB-728DC47B6024}"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07DFA8-60EB-E448-94AA-D66B4B95D40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564063E7-0F16-1244-B801-FCBBFF257556}">
      <dgm:prSet phldrT="[Text]"/>
      <dgm:spPr/>
      <dgm:t>
        <a:bodyPr/>
        <a:lstStyle/>
        <a:p>
          <a:r>
            <a:rPr lang="en-US"/>
            <a:t>The process of incorporation</a:t>
          </a:r>
          <a:endParaRPr lang="en-GB"/>
        </a:p>
      </dgm:t>
    </dgm:pt>
    <dgm:pt modelId="{35001811-0DE8-4841-878E-4C3606616262}" type="parTrans" cxnId="{3A70C7B9-51FA-3347-B43D-CEE66393C3E4}">
      <dgm:prSet/>
      <dgm:spPr/>
      <dgm:t>
        <a:bodyPr/>
        <a:lstStyle/>
        <a:p>
          <a:endParaRPr lang="en-GB"/>
        </a:p>
      </dgm:t>
    </dgm:pt>
    <dgm:pt modelId="{30E1E46A-9311-AC4E-9037-EEEABC579E16}" type="sibTrans" cxnId="{3A70C7B9-51FA-3347-B43D-CEE66393C3E4}">
      <dgm:prSet/>
      <dgm:spPr/>
      <dgm:t>
        <a:bodyPr/>
        <a:lstStyle/>
        <a:p>
          <a:endParaRPr lang="en-GB"/>
        </a:p>
      </dgm:t>
    </dgm:pt>
    <dgm:pt modelId="{1B403305-DD24-634E-B984-B86CBCEE9BA8}">
      <dgm:prSet phldrT="[Text]"/>
      <dgm:spPr/>
      <dgm:t>
        <a:bodyPr/>
        <a:lstStyle/>
        <a:p>
          <a:r>
            <a:rPr lang="en-US" dirty="0"/>
            <a:t>Constitution</a:t>
          </a:r>
        </a:p>
      </dgm:t>
    </dgm:pt>
    <dgm:pt modelId="{0E90733F-6688-C240-8D95-22436CCF6334}" type="parTrans" cxnId="{32B0D74A-D4C3-9549-A1C4-FC9784FAD9A3}">
      <dgm:prSet/>
      <dgm:spPr/>
      <dgm:t>
        <a:bodyPr/>
        <a:lstStyle/>
        <a:p>
          <a:endParaRPr lang="en-GB"/>
        </a:p>
      </dgm:t>
    </dgm:pt>
    <dgm:pt modelId="{1D803E6B-9199-1949-9098-4E7C9B66F333}" type="sibTrans" cxnId="{32B0D74A-D4C3-9549-A1C4-FC9784FAD9A3}">
      <dgm:prSet/>
      <dgm:spPr/>
      <dgm:t>
        <a:bodyPr/>
        <a:lstStyle/>
        <a:p>
          <a:endParaRPr lang="en-GB"/>
        </a:p>
      </dgm:t>
    </dgm:pt>
    <dgm:pt modelId="{CF381C60-ABBF-5541-B23D-61DDA631C9F3}">
      <dgm:prSet phldrT="[Text]"/>
      <dgm:spPr/>
      <dgm:t>
        <a:bodyPr/>
        <a:lstStyle/>
        <a:p>
          <a:r>
            <a:rPr lang="en-US" dirty="0"/>
            <a:t>Side-policies</a:t>
          </a:r>
        </a:p>
      </dgm:t>
    </dgm:pt>
    <dgm:pt modelId="{9DF034D1-969A-AF4E-8F1B-04C6C708AEA0}" type="parTrans" cxnId="{7726DEC7-59D3-9947-9975-062A21B52555}">
      <dgm:prSet/>
      <dgm:spPr/>
      <dgm:t>
        <a:bodyPr/>
        <a:lstStyle/>
        <a:p>
          <a:endParaRPr lang="en-GB"/>
        </a:p>
      </dgm:t>
    </dgm:pt>
    <dgm:pt modelId="{17E871B1-2101-AD48-B7C9-C1EC202C296B}" type="sibTrans" cxnId="{7726DEC7-59D3-9947-9975-062A21B52555}">
      <dgm:prSet/>
      <dgm:spPr/>
      <dgm:t>
        <a:bodyPr/>
        <a:lstStyle/>
        <a:p>
          <a:endParaRPr lang="en-GB"/>
        </a:p>
      </dgm:t>
    </dgm:pt>
    <dgm:pt modelId="{3962248B-23DC-7549-8DC0-6182142CB482}">
      <dgm:prSet phldrT="[Text]"/>
      <dgm:spPr/>
      <dgm:t>
        <a:bodyPr/>
        <a:lstStyle/>
        <a:p>
          <a:r>
            <a:rPr lang="en-US" dirty="0"/>
            <a:t>Asset Transfer</a:t>
          </a:r>
        </a:p>
      </dgm:t>
    </dgm:pt>
    <dgm:pt modelId="{3157984D-C256-F745-9187-CEC842E36739}" type="parTrans" cxnId="{10FA30F1-385A-DB48-82A6-33A8DB6B16D9}">
      <dgm:prSet/>
      <dgm:spPr/>
      <dgm:t>
        <a:bodyPr/>
        <a:lstStyle/>
        <a:p>
          <a:endParaRPr lang="en-GB"/>
        </a:p>
      </dgm:t>
    </dgm:pt>
    <dgm:pt modelId="{46EAF63C-52E4-174E-9BB2-624F3FDEB9E2}" type="sibTrans" cxnId="{10FA30F1-385A-DB48-82A6-33A8DB6B16D9}">
      <dgm:prSet/>
      <dgm:spPr/>
      <dgm:t>
        <a:bodyPr/>
        <a:lstStyle/>
        <a:p>
          <a:endParaRPr lang="en-GB"/>
        </a:p>
      </dgm:t>
    </dgm:pt>
    <dgm:pt modelId="{A402EBC0-7ADA-1B42-871D-4208E4C2BF54}">
      <dgm:prSet phldrT="[Text]"/>
      <dgm:spPr/>
      <dgm:t>
        <a:bodyPr/>
        <a:lstStyle/>
        <a:p>
          <a:r>
            <a:rPr lang="en-US" dirty="0"/>
            <a:t>Compliance</a:t>
          </a:r>
        </a:p>
      </dgm:t>
    </dgm:pt>
    <dgm:pt modelId="{B6ABF643-19A1-AF4E-BBBC-C8C7AEB20260}" type="parTrans" cxnId="{421C3731-E2F5-C44B-8DDB-906CB6CCEC9D}">
      <dgm:prSet/>
      <dgm:spPr/>
      <dgm:t>
        <a:bodyPr/>
        <a:lstStyle/>
        <a:p>
          <a:endParaRPr lang="en-GB"/>
        </a:p>
      </dgm:t>
    </dgm:pt>
    <dgm:pt modelId="{7B5609BF-7ECD-C34B-8619-6F124989A91A}" type="sibTrans" cxnId="{421C3731-E2F5-C44B-8DDB-906CB6CCEC9D}">
      <dgm:prSet/>
      <dgm:spPr/>
      <dgm:t>
        <a:bodyPr/>
        <a:lstStyle/>
        <a:p>
          <a:endParaRPr lang="en-GB"/>
        </a:p>
      </dgm:t>
    </dgm:pt>
    <dgm:pt modelId="{D04AE010-AF95-6644-8FA9-E315F4B7AC1C}">
      <dgm:prSet phldrT="[Text]"/>
      <dgm:spPr/>
      <dgm:t>
        <a:bodyPr/>
        <a:lstStyle/>
        <a:p>
          <a:r>
            <a:rPr lang="en-US" dirty="0"/>
            <a:t>Reporting</a:t>
          </a:r>
        </a:p>
      </dgm:t>
    </dgm:pt>
    <dgm:pt modelId="{0B2AC5DE-3D5D-6C42-AC09-3A1B086946B6}" type="parTrans" cxnId="{8A7A2462-400E-E84C-BDD3-0A3E1FAC7FEE}">
      <dgm:prSet/>
      <dgm:spPr/>
      <dgm:t>
        <a:bodyPr/>
        <a:lstStyle/>
        <a:p>
          <a:endParaRPr lang="en-GB"/>
        </a:p>
      </dgm:t>
    </dgm:pt>
    <dgm:pt modelId="{5ED0F2F0-B941-4C44-865E-5000175EBE49}" type="sibTrans" cxnId="{8A7A2462-400E-E84C-BDD3-0A3E1FAC7FEE}">
      <dgm:prSet/>
      <dgm:spPr/>
      <dgm:t>
        <a:bodyPr/>
        <a:lstStyle/>
        <a:p>
          <a:endParaRPr lang="en-GB"/>
        </a:p>
      </dgm:t>
    </dgm:pt>
    <dgm:pt modelId="{F8939275-93B0-E349-A959-B9E4745E217C}" type="pres">
      <dgm:prSet presAssocID="{5E07DFA8-60EB-E448-94AA-D66B4B95D402}" presName="linearFlow" presStyleCnt="0">
        <dgm:presLayoutVars>
          <dgm:dir/>
          <dgm:animLvl val="lvl"/>
          <dgm:resizeHandles val="exact"/>
        </dgm:presLayoutVars>
      </dgm:prSet>
      <dgm:spPr/>
    </dgm:pt>
    <dgm:pt modelId="{6962A3F3-CE99-2D40-AD47-8064A2EE9A54}" type="pres">
      <dgm:prSet presAssocID="{564063E7-0F16-1244-B801-FCBBFF257556}" presName="composite" presStyleCnt="0"/>
      <dgm:spPr/>
    </dgm:pt>
    <dgm:pt modelId="{D5AAA3E8-2737-0D4B-9722-F0A1E88E9FE6}" type="pres">
      <dgm:prSet presAssocID="{564063E7-0F16-1244-B801-FCBBFF257556}" presName="parentText" presStyleLbl="alignNode1" presStyleIdx="0" presStyleCnt="2">
        <dgm:presLayoutVars>
          <dgm:chMax val="1"/>
          <dgm:bulletEnabled val="1"/>
        </dgm:presLayoutVars>
      </dgm:prSet>
      <dgm:spPr/>
    </dgm:pt>
    <dgm:pt modelId="{8F28973E-8809-D743-A1C3-A3075ED3A7E4}" type="pres">
      <dgm:prSet presAssocID="{564063E7-0F16-1244-B801-FCBBFF257556}" presName="descendantText" presStyleLbl="alignAcc1" presStyleIdx="0" presStyleCnt="2">
        <dgm:presLayoutVars>
          <dgm:bulletEnabled val="1"/>
        </dgm:presLayoutVars>
      </dgm:prSet>
      <dgm:spPr/>
    </dgm:pt>
    <dgm:pt modelId="{B7719743-0675-0E42-AEF3-FF7E6C289CAD}" type="pres">
      <dgm:prSet presAssocID="{30E1E46A-9311-AC4E-9037-EEEABC579E16}" presName="sp" presStyleCnt="0"/>
      <dgm:spPr/>
    </dgm:pt>
    <dgm:pt modelId="{4799E937-88A3-6347-B977-E31492F35D84}" type="pres">
      <dgm:prSet presAssocID="{A402EBC0-7ADA-1B42-871D-4208E4C2BF54}" presName="composite" presStyleCnt="0"/>
      <dgm:spPr/>
    </dgm:pt>
    <dgm:pt modelId="{CEF07548-51C4-1445-BDF4-B62B1D507328}" type="pres">
      <dgm:prSet presAssocID="{A402EBC0-7ADA-1B42-871D-4208E4C2BF54}" presName="parentText" presStyleLbl="alignNode1" presStyleIdx="1" presStyleCnt="2">
        <dgm:presLayoutVars>
          <dgm:chMax val="1"/>
          <dgm:bulletEnabled val="1"/>
        </dgm:presLayoutVars>
      </dgm:prSet>
      <dgm:spPr/>
    </dgm:pt>
    <dgm:pt modelId="{59FA95A4-B284-474F-99A0-FAD693EBFA3B}" type="pres">
      <dgm:prSet presAssocID="{A402EBC0-7ADA-1B42-871D-4208E4C2BF54}" presName="descendantText" presStyleLbl="alignAcc1" presStyleIdx="1" presStyleCnt="2">
        <dgm:presLayoutVars>
          <dgm:bulletEnabled val="1"/>
        </dgm:presLayoutVars>
      </dgm:prSet>
      <dgm:spPr/>
    </dgm:pt>
  </dgm:ptLst>
  <dgm:cxnLst>
    <dgm:cxn modelId="{E0A48925-BB6C-5F45-BF63-466AA5BB171F}" type="presOf" srcId="{A402EBC0-7ADA-1B42-871D-4208E4C2BF54}" destId="{CEF07548-51C4-1445-BDF4-B62B1D507328}" srcOrd="0" destOrd="0" presId="urn:microsoft.com/office/officeart/2005/8/layout/chevron2"/>
    <dgm:cxn modelId="{421C3731-E2F5-C44B-8DDB-906CB6CCEC9D}" srcId="{5E07DFA8-60EB-E448-94AA-D66B4B95D402}" destId="{A402EBC0-7ADA-1B42-871D-4208E4C2BF54}" srcOrd="1" destOrd="0" parTransId="{B6ABF643-19A1-AF4E-BBBC-C8C7AEB20260}" sibTransId="{7B5609BF-7ECD-C34B-8619-6F124989A91A}"/>
    <dgm:cxn modelId="{BBC2D340-0777-1A49-926D-1A68CE7E27BE}" type="presOf" srcId="{1B403305-DD24-634E-B984-B86CBCEE9BA8}" destId="{8F28973E-8809-D743-A1C3-A3075ED3A7E4}" srcOrd="0" destOrd="0" presId="urn:microsoft.com/office/officeart/2005/8/layout/chevron2"/>
    <dgm:cxn modelId="{32B0D74A-D4C3-9549-A1C4-FC9784FAD9A3}" srcId="{564063E7-0F16-1244-B801-FCBBFF257556}" destId="{1B403305-DD24-634E-B984-B86CBCEE9BA8}" srcOrd="0" destOrd="0" parTransId="{0E90733F-6688-C240-8D95-22436CCF6334}" sibTransId="{1D803E6B-9199-1949-9098-4E7C9B66F333}"/>
    <dgm:cxn modelId="{D8739C5D-21B2-FE4B-866E-F767750B2FF8}" type="presOf" srcId="{3962248B-23DC-7549-8DC0-6182142CB482}" destId="{8F28973E-8809-D743-A1C3-A3075ED3A7E4}" srcOrd="0" destOrd="2" presId="urn:microsoft.com/office/officeart/2005/8/layout/chevron2"/>
    <dgm:cxn modelId="{8A7A2462-400E-E84C-BDD3-0A3E1FAC7FEE}" srcId="{A402EBC0-7ADA-1B42-871D-4208E4C2BF54}" destId="{D04AE010-AF95-6644-8FA9-E315F4B7AC1C}" srcOrd="0" destOrd="0" parTransId="{0B2AC5DE-3D5D-6C42-AC09-3A1B086946B6}" sibTransId="{5ED0F2F0-B941-4C44-865E-5000175EBE49}"/>
    <dgm:cxn modelId="{74032366-4EC9-C347-9050-28FA08D6A5EF}" type="presOf" srcId="{564063E7-0F16-1244-B801-FCBBFF257556}" destId="{D5AAA3E8-2737-0D4B-9722-F0A1E88E9FE6}" srcOrd="0" destOrd="0" presId="urn:microsoft.com/office/officeart/2005/8/layout/chevron2"/>
    <dgm:cxn modelId="{78876E72-97E4-7A40-A931-E6A029B61A2E}" type="presOf" srcId="{CF381C60-ABBF-5541-B23D-61DDA631C9F3}" destId="{8F28973E-8809-D743-A1C3-A3075ED3A7E4}" srcOrd="0" destOrd="1" presId="urn:microsoft.com/office/officeart/2005/8/layout/chevron2"/>
    <dgm:cxn modelId="{012AC376-FF1C-A744-8604-E18B64D71F6A}" type="presOf" srcId="{D04AE010-AF95-6644-8FA9-E315F4B7AC1C}" destId="{59FA95A4-B284-474F-99A0-FAD693EBFA3B}" srcOrd="0" destOrd="0" presId="urn:microsoft.com/office/officeart/2005/8/layout/chevron2"/>
    <dgm:cxn modelId="{3A70C7B9-51FA-3347-B43D-CEE66393C3E4}" srcId="{5E07DFA8-60EB-E448-94AA-D66B4B95D402}" destId="{564063E7-0F16-1244-B801-FCBBFF257556}" srcOrd="0" destOrd="0" parTransId="{35001811-0DE8-4841-878E-4C3606616262}" sibTransId="{30E1E46A-9311-AC4E-9037-EEEABC579E16}"/>
    <dgm:cxn modelId="{BCBED0C2-90B2-6448-A068-C52AC7CA17BD}" type="presOf" srcId="{5E07DFA8-60EB-E448-94AA-D66B4B95D402}" destId="{F8939275-93B0-E349-A959-B9E4745E217C}" srcOrd="0" destOrd="0" presId="urn:microsoft.com/office/officeart/2005/8/layout/chevron2"/>
    <dgm:cxn modelId="{7726DEC7-59D3-9947-9975-062A21B52555}" srcId="{564063E7-0F16-1244-B801-FCBBFF257556}" destId="{CF381C60-ABBF-5541-B23D-61DDA631C9F3}" srcOrd="1" destOrd="0" parTransId="{9DF034D1-969A-AF4E-8F1B-04C6C708AEA0}" sibTransId="{17E871B1-2101-AD48-B7C9-C1EC202C296B}"/>
    <dgm:cxn modelId="{10FA30F1-385A-DB48-82A6-33A8DB6B16D9}" srcId="{564063E7-0F16-1244-B801-FCBBFF257556}" destId="{3962248B-23DC-7549-8DC0-6182142CB482}" srcOrd="2" destOrd="0" parTransId="{3157984D-C256-F745-9187-CEC842E36739}" sibTransId="{46EAF63C-52E4-174E-9BB2-624F3FDEB9E2}"/>
    <dgm:cxn modelId="{E3460A5C-6119-3C44-AAFD-DDF01A8392EA}" type="presParOf" srcId="{F8939275-93B0-E349-A959-B9E4745E217C}" destId="{6962A3F3-CE99-2D40-AD47-8064A2EE9A54}" srcOrd="0" destOrd="0" presId="urn:microsoft.com/office/officeart/2005/8/layout/chevron2"/>
    <dgm:cxn modelId="{069E5B05-4AA7-AD49-B28E-2AF8D7778840}" type="presParOf" srcId="{6962A3F3-CE99-2D40-AD47-8064A2EE9A54}" destId="{D5AAA3E8-2737-0D4B-9722-F0A1E88E9FE6}" srcOrd="0" destOrd="0" presId="urn:microsoft.com/office/officeart/2005/8/layout/chevron2"/>
    <dgm:cxn modelId="{64167A04-9EA0-E74B-80AC-FB37D6A5ECE4}" type="presParOf" srcId="{6962A3F3-CE99-2D40-AD47-8064A2EE9A54}" destId="{8F28973E-8809-D743-A1C3-A3075ED3A7E4}" srcOrd="1" destOrd="0" presId="urn:microsoft.com/office/officeart/2005/8/layout/chevron2"/>
    <dgm:cxn modelId="{4B8D15C5-6369-8244-8315-B18880A7C76E}" type="presParOf" srcId="{F8939275-93B0-E349-A959-B9E4745E217C}" destId="{B7719743-0675-0E42-AEF3-FF7E6C289CAD}" srcOrd="1" destOrd="0" presId="urn:microsoft.com/office/officeart/2005/8/layout/chevron2"/>
    <dgm:cxn modelId="{B79FA306-26A1-2845-B885-3333FBF9141D}" type="presParOf" srcId="{F8939275-93B0-E349-A959-B9E4745E217C}" destId="{4799E937-88A3-6347-B977-E31492F35D84}" srcOrd="2" destOrd="0" presId="urn:microsoft.com/office/officeart/2005/8/layout/chevron2"/>
    <dgm:cxn modelId="{8CC21563-ACD0-294A-B959-30426928C59D}" type="presParOf" srcId="{4799E937-88A3-6347-B977-E31492F35D84}" destId="{CEF07548-51C4-1445-BDF4-B62B1D507328}" srcOrd="0" destOrd="0" presId="urn:microsoft.com/office/officeart/2005/8/layout/chevron2"/>
    <dgm:cxn modelId="{88043913-E856-894E-8820-5C3A611E130D}" type="presParOf" srcId="{4799E937-88A3-6347-B977-E31492F35D84}" destId="{59FA95A4-B284-474F-99A0-FAD693EBFA3B}" srcOrd="1" destOrd="0" presId="urn:microsoft.com/office/officeart/2005/8/layout/chevron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4999D-3416-2E4B-BA2E-420CB808AEEE}">
      <dsp:nvSpPr>
        <dsp:cNvPr id="0" name=""/>
        <dsp:cNvSpPr/>
      </dsp:nvSpPr>
      <dsp:spPr>
        <a:xfrm rot="5400000">
          <a:off x="-683718" y="726667"/>
          <a:ext cx="2671762" cy="121920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About Incorporation</a:t>
          </a:r>
        </a:p>
      </dsp:txBody>
      <dsp:txXfrm rot="-5400000">
        <a:off x="42563" y="609986"/>
        <a:ext cx="1219200" cy="1452562"/>
      </dsp:txXfrm>
    </dsp:sp>
    <dsp:sp modelId="{06CEDAF3-799E-9D4D-B5CC-C9FD312C9BFD}">
      <dsp:nvSpPr>
        <dsp:cNvPr id="0" name=""/>
        <dsp:cNvSpPr/>
      </dsp:nvSpPr>
      <dsp:spPr>
        <a:xfrm rot="5400000">
          <a:off x="1123800" y="138348"/>
          <a:ext cx="2019599" cy="174367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Benefits</a:t>
          </a:r>
        </a:p>
        <a:p>
          <a:pPr marL="228600" lvl="1" indent="-228600" algn="l" defTabSz="977900">
            <a:lnSpc>
              <a:spcPct val="90000"/>
            </a:lnSpc>
            <a:spcBef>
              <a:spcPct val="0"/>
            </a:spcBef>
            <a:spcAft>
              <a:spcPct val="15000"/>
            </a:spcAft>
            <a:buChar char="•"/>
          </a:pPr>
          <a:r>
            <a:rPr lang="en-US" sz="2200" kern="1200" dirty="0"/>
            <a:t>Drawbacks</a:t>
          </a:r>
        </a:p>
      </dsp:txBody>
      <dsp:txXfrm rot="-5400000">
        <a:off x="1261762" y="85506"/>
        <a:ext cx="1658556" cy="1849361"/>
      </dsp:txXfrm>
    </dsp:sp>
    <dsp:sp modelId="{7FECA96B-3A6D-2A43-A1C4-818BF00727F6}">
      <dsp:nvSpPr>
        <dsp:cNvPr id="0" name=""/>
        <dsp:cNvSpPr/>
      </dsp:nvSpPr>
      <dsp:spPr>
        <a:xfrm rot="5400000">
          <a:off x="-683718" y="3007132"/>
          <a:ext cx="2671762" cy="121920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Legal Structures</a:t>
          </a:r>
        </a:p>
      </dsp:txBody>
      <dsp:txXfrm rot="-5400000">
        <a:off x="42563" y="2890451"/>
        <a:ext cx="1219200" cy="1452562"/>
      </dsp:txXfrm>
    </dsp:sp>
    <dsp:sp modelId="{45E2BDD3-172B-9849-9CBB-728DC47B6024}">
      <dsp:nvSpPr>
        <dsp:cNvPr id="0" name=""/>
        <dsp:cNvSpPr/>
      </dsp:nvSpPr>
      <dsp:spPr>
        <a:xfrm rot="5400000">
          <a:off x="1123800" y="2418813"/>
          <a:ext cx="2019599" cy="174367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CLG</a:t>
          </a:r>
        </a:p>
        <a:p>
          <a:pPr marL="228600" lvl="1" indent="-228600" algn="l" defTabSz="977900">
            <a:lnSpc>
              <a:spcPct val="90000"/>
            </a:lnSpc>
            <a:spcBef>
              <a:spcPct val="0"/>
            </a:spcBef>
            <a:spcAft>
              <a:spcPct val="15000"/>
            </a:spcAft>
            <a:buChar char="•"/>
          </a:pPr>
          <a:r>
            <a:rPr lang="en-US" sz="2200" kern="1200" dirty="0"/>
            <a:t>SCIO</a:t>
          </a:r>
        </a:p>
        <a:p>
          <a:pPr marL="228600" lvl="1" indent="-228600" algn="l" defTabSz="977900">
            <a:lnSpc>
              <a:spcPct val="90000"/>
            </a:lnSpc>
            <a:spcBef>
              <a:spcPct val="0"/>
            </a:spcBef>
            <a:spcAft>
              <a:spcPct val="15000"/>
            </a:spcAft>
            <a:buChar char="•"/>
          </a:pPr>
          <a:r>
            <a:rPr lang="en-US" sz="2200" kern="1200" dirty="0"/>
            <a:t>CBS</a:t>
          </a:r>
        </a:p>
      </dsp:txBody>
      <dsp:txXfrm rot="-5400000">
        <a:off x="1261762" y="2365971"/>
        <a:ext cx="1658556" cy="18493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AA3E8-2737-0D4B-9722-F0A1E88E9FE6}">
      <dsp:nvSpPr>
        <dsp:cNvPr id="0" name=""/>
        <dsp:cNvSpPr/>
      </dsp:nvSpPr>
      <dsp:spPr>
        <a:xfrm rot="5400000">
          <a:off x="-683718" y="726667"/>
          <a:ext cx="2671762" cy="121920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The process of incorporation</a:t>
          </a:r>
          <a:endParaRPr lang="en-GB" sz="1700" kern="1200"/>
        </a:p>
      </dsp:txBody>
      <dsp:txXfrm rot="-5400000">
        <a:off x="42563" y="609986"/>
        <a:ext cx="1219200" cy="1452562"/>
      </dsp:txXfrm>
    </dsp:sp>
    <dsp:sp modelId="{8F28973E-8809-D743-A1C3-A3075ED3A7E4}">
      <dsp:nvSpPr>
        <dsp:cNvPr id="0" name=""/>
        <dsp:cNvSpPr/>
      </dsp:nvSpPr>
      <dsp:spPr>
        <a:xfrm rot="5400000">
          <a:off x="1123800" y="138348"/>
          <a:ext cx="2019599" cy="174367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Constitution</a:t>
          </a:r>
        </a:p>
        <a:p>
          <a:pPr marL="228600" lvl="1" indent="-228600" algn="l" defTabSz="889000">
            <a:lnSpc>
              <a:spcPct val="90000"/>
            </a:lnSpc>
            <a:spcBef>
              <a:spcPct val="0"/>
            </a:spcBef>
            <a:spcAft>
              <a:spcPct val="15000"/>
            </a:spcAft>
            <a:buChar char="•"/>
          </a:pPr>
          <a:r>
            <a:rPr lang="en-US" sz="2000" kern="1200" dirty="0"/>
            <a:t>Side-policies</a:t>
          </a:r>
        </a:p>
        <a:p>
          <a:pPr marL="228600" lvl="1" indent="-228600" algn="l" defTabSz="889000">
            <a:lnSpc>
              <a:spcPct val="90000"/>
            </a:lnSpc>
            <a:spcBef>
              <a:spcPct val="0"/>
            </a:spcBef>
            <a:spcAft>
              <a:spcPct val="15000"/>
            </a:spcAft>
            <a:buChar char="•"/>
          </a:pPr>
          <a:r>
            <a:rPr lang="en-US" sz="2000" kern="1200" dirty="0"/>
            <a:t>Asset Transfer</a:t>
          </a:r>
        </a:p>
      </dsp:txBody>
      <dsp:txXfrm rot="-5400000">
        <a:off x="1261762" y="85506"/>
        <a:ext cx="1658556" cy="1849361"/>
      </dsp:txXfrm>
    </dsp:sp>
    <dsp:sp modelId="{CEF07548-51C4-1445-BDF4-B62B1D507328}">
      <dsp:nvSpPr>
        <dsp:cNvPr id="0" name=""/>
        <dsp:cNvSpPr/>
      </dsp:nvSpPr>
      <dsp:spPr>
        <a:xfrm rot="5400000">
          <a:off x="-683718" y="3007132"/>
          <a:ext cx="2671762" cy="121920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Compliance</a:t>
          </a:r>
        </a:p>
      </dsp:txBody>
      <dsp:txXfrm rot="-5400000">
        <a:off x="42563" y="2890451"/>
        <a:ext cx="1219200" cy="1452562"/>
      </dsp:txXfrm>
    </dsp:sp>
    <dsp:sp modelId="{59FA95A4-B284-474F-99A0-FAD693EBFA3B}">
      <dsp:nvSpPr>
        <dsp:cNvPr id="0" name=""/>
        <dsp:cNvSpPr/>
      </dsp:nvSpPr>
      <dsp:spPr>
        <a:xfrm rot="5400000">
          <a:off x="1123800" y="2418813"/>
          <a:ext cx="2019599" cy="174367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Reporting</a:t>
          </a:r>
        </a:p>
      </dsp:txBody>
      <dsp:txXfrm rot="-5400000">
        <a:off x="1261762" y="2365971"/>
        <a:ext cx="1658556" cy="184936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3A635EB-8713-407F-B069-EF1C3784563A}" type="datetimeFigureOut">
              <a:rPr lang="en-GB" smtClean="0"/>
              <a:t>27/09/2019</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71739EE-D992-4268-89AA-C2A338373CB5}" type="slidenum">
              <a:rPr lang="en-GB" smtClean="0"/>
              <a:t>‹#›</a:t>
            </a:fld>
            <a:endParaRPr lang="en-GB"/>
          </a:p>
        </p:txBody>
      </p:sp>
    </p:spTree>
    <p:extLst>
      <p:ext uri="{BB962C8B-B14F-4D97-AF65-F5344CB8AC3E}">
        <p14:creationId xmlns:p14="http://schemas.microsoft.com/office/powerpoint/2010/main" val="26775595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8F0C131-5216-4057-99C0-9681DC93DB1C}" type="datetimeFigureOut">
              <a:rPr lang="en-GB" smtClean="0"/>
              <a:t>27/09/2019</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A5BAFE0-0DEA-485C-8CED-EF53081224CD}" type="slidenum">
              <a:rPr lang="en-GB" smtClean="0"/>
              <a:t>‹#›</a:t>
            </a:fld>
            <a:endParaRPr lang="en-GB"/>
          </a:p>
        </p:txBody>
      </p:sp>
    </p:spTree>
    <p:extLst>
      <p:ext uri="{BB962C8B-B14F-4D97-AF65-F5344CB8AC3E}">
        <p14:creationId xmlns:p14="http://schemas.microsoft.com/office/powerpoint/2010/main" val="714721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1</a:t>
            </a:fld>
            <a:endParaRPr lang="en-GB"/>
          </a:p>
        </p:txBody>
      </p:sp>
    </p:spTree>
    <p:extLst>
      <p:ext uri="{BB962C8B-B14F-4D97-AF65-F5344CB8AC3E}">
        <p14:creationId xmlns:p14="http://schemas.microsoft.com/office/powerpoint/2010/main" val="3015776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11</a:t>
            </a:fld>
            <a:endParaRPr lang="en-GB"/>
          </a:p>
        </p:txBody>
      </p:sp>
    </p:spTree>
    <p:extLst>
      <p:ext uri="{BB962C8B-B14F-4D97-AF65-F5344CB8AC3E}">
        <p14:creationId xmlns:p14="http://schemas.microsoft.com/office/powerpoint/2010/main" val="3606242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12</a:t>
            </a:fld>
            <a:endParaRPr lang="en-GB"/>
          </a:p>
        </p:txBody>
      </p:sp>
    </p:spTree>
    <p:extLst>
      <p:ext uri="{BB962C8B-B14F-4D97-AF65-F5344CB8AC3E}">
        <p14:creationId xmlns:p14="http://schemas.microsoft.com/office/powerpoint/2010/main" val="3018926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13</a:t>
            </a:fld>
            <a:endParaRPr lang="en-GB"/>
          </a:p>
        </p:txBody>
      </p:sp>
    </p:spTree>
    <p:extLst>
      <p:ext uri="{BB962C8B-B14F-4D97-AF65-F5344CB8AC3E}">
        <p14:creationId xmlns:p14="http://schemas.microsoft.com/office/powerpoint/2010/main" val="294700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14</a:t>
            </a:fld>
            <a:endParaRPr lang="en-GB"/>
          </a:p>
        </p:txBody>
      </p:sp>
    </p:spTree>
    <p:extLst>
      <p:ext uri="{BB962C8B-B14F-4D97-AF65-F5344CB8AC3E}">
        <p14:creationId xmlns:p14="http://schemas.microsoft.com/office/powerpoint/2010/main" val="2294312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15</a:t>
            </a:fld>
            <a:endParaRPr lang="en-GB"/>
          </a:p>
        </p:txBody>
      </p:sp>
    </p:spTree>
    <p:extLst>
      <p:ext uri="{BB962C8B-B14F-4D97-AF65-F5344CB8AC3E}">
        <p14:creationId xmlns:p14="http://schemas.microsoft.com/office/powerpoint/2010/main" val="3294752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16</a:t>
            </a:fld>
            <a:endParaRPr lang="en-GB"/>
          </a:p>
        </p:txBody>
      </p:sp>
    </p:spTree>
    <p:extLst>
      <p:ext uri="{BB962C8B-B14F-4D97-AF65-F5344CB8AC3E}">
        <p14:creationId xmlns:p14="http://schemas.microsoft.com/office/powerpoint/2010/main" val="3199509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17</a:t>
            </a:fld>
            <a:endParaRPr lang="en-GB"/>
          </a:p>
        </p:txBody>
      </p:sp>
    </p:spTree>
    <p:extLst>
      <p:ext uri="{BB962C8B-B14F-4D97-AF65-F5344CB8AC3E}">
        <p14:creationId xmlns:p14="http://schemas.microsoft.com/office/powerpoint/2010/main" val="2172072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18</a:t>
            </a:fld>
            <a:endParaRPr lang="en-GB"/>
          </a:p>
        </p:txBody>
      </p:sp>
    </p:spTree>
    <p:extLst>
      <p:ext uri="{BB962C8B-B14F-4D97-AF65-F5344CB8AC3E}">
        <p14:creationId xmlns:p14="http://schemas.microsoft.com/office/powerpoint/2010/main" val="2217190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19</a:t>
            </a:fld>
            <a:endParaRPr lang="en-GB"/>
          </a:p>
        </p:txBody>
      </p:sp>
    </p:spTree>
    <p:extLst>
      <p:ext uri="{BB962C8B-B14F-4D97-AF65-F5344CB8AC3E}">
        <p14:creationId xmlns:p14="http://schemas.microsoft.com/office/powerpoint/2010/main" val="3722364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21</a:t>
            </a:fld>
            <a:endParaRPr lang="en-GB"/>
          </a:p>
        </p:txBody>
      </p:sp>
    </p:spTree>
    <p:extLst>
      <p:ext uri="{BB962C8B-B14F-4D97-AF65-F5344CB8AC3E}">
        <p14:creationId xmlns:p14="http://schemas.microsoft.com/office/powerpoint/2010/main" val="2445553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3</a:t>
            </a:fld>
            <a:endParaRPr lang="en-GB"/>
          </a:p>
        </p:txBody>
      </p:sp>
    </p:spTree>
    <p:extLst>
      <p:ext uri="{BB962C8B-B14F-4D97-AF65-F5344CB8AC3E}">
        <p14:creationId xmlns:p14="http://schemas.microsoft.com/office/powerpoint/2010/main" val="661358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22</a:t>
            </a:fld>
            <a:endParaRPr lang="en-GB"/>
          </a:p>
        </p:txBody>
      </p:sp>
    </p:spTree>
    <p:extLst>
      <p:ext uri="{BB962C8B-B14F-4D97-AF65-F5344CB8AC3E}">
        <p14:creationId xmlns:p14="http://schemas.microsoft.com/office/powerpoint/2010/main" val="2528021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23</a:t>
            </a:fld>
            <a:endParaRPr lang="en-GB"/>
          </a:p>
        </p:txBody>
      </p:sp>
    </p:spTree>
    <p:extLst>
      <p:ext uri="{BB962C8B-B14F-4D97-AF65-F5344CB8AC3E}">
        <p14:creationId xmlns:p14="http://schemas.microsoft.com/office/powerpoint/2010/main" val="1047733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24</a:t>
            </a:fld>
            <a:endParaRPr lang="en-GB"/>
          </a:p>
        </p:txBody>
      </p:sp>
    </p:spTree>
    <p:extLst>
      <p:ext uri="{BB962C8B-B14F-4D97-AF65-F5344CB8AC3E}">
        <p14:creationId xmlns:p14="http://schemas.microsoft.com/office/powerpoint/2010/main" val="2792425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25</a:t>
            </a:fld>
            <a:endParaRPr lang="en-GB"/>
          </a:p>
        </p:txBody>
      </p:sp>
    </p:spTree>
    <p:extLst>
      <p:ext uri="{BB962C8B-B14F-4D97-AF65-F5344CB8AC3E}">
        <p14:creationId xmlns:p14="http://schemas.microsoft.com/office/powerpoint/2010/main" val="3929171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26</a:t>
            </a:fld>
            <a:endParaRPr lang="en-GB"/>
          </a:p>
        </p:txBody>
      </p:sp>
    </p:spTree>
    <p:extLst>
      <p:ext uri="{BB962C8B-B14F-4D97-AF65-F5344CB8AC3E}">
        <p14:creationId xmlns:p14="http://schemas.microsoft.com/office/powerpoint/2010/main" val="1106951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27</a:t>
            </a:fld>
            <a:endParaRPr lang="en-GB"/>
          </a:p>
        </p:txBody>
      </p:sp>
    </p:spTree>
    <p:extLst>
      <p:ext uri="{BB962C8B-B14F-4D97-AF65-F5344CB8AC3E}">
        <p14:creationId xmlns:p14="http://schemas.microsoft.com/office/powerpoint/2010/main" val="872940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28</a:t>
            </a:fld>
            <a:endParaRPr lang="en-GB"/>
          </a:p>
        </p:txBody>
      </p:sp>
    </p:spTree>
    <p:extLst>
      <p:ext uri="{BB962C8B-B14F-4D97-AF65-F5344CB8AC3E}">
        <p14:creationId xmlns:p14="http://schemas.microsoft.com/office/powerpoint/2010/main" val="3047756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36</a:t>
            </a:fld>
            <a:endParaRPr lang="en-GB"/>
          </a:p>
        </p:txBody>
      </p:sp>
    </p:spTree>
    <p:extLst>
      <p:ext uri="{BB962C8B-B14F-4D97-AF65-F5344CB8AC3E}">
        <p14:creationId xmlns:p14="http://schemas.microsoft.com/office/powerpoint/2010/main" val="3894823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4</a:t>
            </a:fld>
            <a:endParaRPr lang="en-GB"/>
          </a:p>
        </p:txBody>
      </p:sp>
    </p:spTree>
    <p:extLst>
      <p:ext uri="{BB962C8B-B14F-4D97-AF65-F5344CB8AC3E}">
        <p14:creationId xmlns:p14="http://schemas.microsoft.com/office/powerpoint/2010/main" val="3049234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5</a:t>
            </a:fld>
            <a:endParaRPr lang="en-GB"/>
          </a:p>
        </p:txBody>
      </p:sp>
    </p:spTree>
    <p:extLst>
      <p:ext uri="{BB962C8B-B14F-4D97-AF65-F5344CB8AC3E}">
        <p14:creationId xmlns:p14="http://schemas.microsoft.com/office/powerpoint/2010/main" val="2666456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6</a:t>
            </a:fld>
            <a:endParaRPr lang="en-GB"/>
          </a:p>
        </p:txBody>
      </p:sp>
    </p:spTree>
    <p:extLst>
      <p:ext uri="{BB962C8B-B14F-4D97-AF65-F5344CB8AC3E}">
        <p14:creationId xmlns:p14="http://schemas.microsoft.com/office/powerpoint/2010/main" val="3359154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7</a:t>
            </a:fld>
            <a:endParaRPr lang="en-GB"/>
          </a:p>
        </p:txBody>
      </p:sp>
    </p:spTree>
    <p:extLst>
      <p:ext uri="{BB962C8B-B14F-4D97-AF65-F5344CB8AC3E}">
        <p14:creationId xmlns:p14="http://schemas.microsoft.com/office/powerpoint/2010/main" val="627299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8</a:t>
            </a:fld>
            <a:endParaRPr lang="en-GB"/>
          </a:p>
        </p:txBody>
      </p:sp>
    </p:spTree>
    <p:extLst>
      <p:ext uri="{BB962C8B-B14F-4D97-AF65-F5344CB8AC3E}">
        <p14:creationId xmlns:p14="http://schemas.microsoft.com/office/powerpoint/2010/main" val="1352922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9</a:t>
            </a:fld>
            <a:endParaRPr lang="en-GB"/>
          </a:p>
        </p:txBody>
      </p:sp>
    </p:spTree>
    <p:extLst>
      <p:ext uri="{BB962C8B-B14F-4D97-AF65-F5344CB8AC3E}">
        <p14:creationId xmlns:p14="http://schemas.microsoft.com/office/powerpoint/2010/main" val="607754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A5BAFE0-0DEA-485C-8CED-EF53081224CD}" type="slidenum">
              <a:rPr lang="en-GB" smtClean="0"/>
              <a:t>10</a:t>
            </a:fld>
            <a:endParaRPr lang="en-GB"/>
          </a:p>
        </p:txBody>
      </p:sp>
    </p:spTree>
    <p:extLst>
      <p:ext uri="{BB962C8B-B14F-4D97-AF65-F5344CB8AC3E}">
        <p14:creationId xmlns:p14="http://schemas.microsoft.com/office/powerpoint/2010/main" val="3979770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651EEB0-3B49-402B-8ADC-E1AD60F4240E}" type="datetimeFigureOut">
              <a:rPr lang="en-GB" smtClean="0"/>
              <a:t>27/09/2019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F7E8A9-BCA3-424F-AC8C-C0DF5561FECE}"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651EEB0-3B49-402B-8ADC-E1AD60F4240E}" type="datetimeFigureOut">
              <a:rPr lang="en-GB" smtClean="0"/>
              <a:t>27/09/2019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F7E8A9-BCA3-424F-AC8C-C0DF5561FECE}"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651EEB0-3B49-402B-8ADC-E1AD60F4240E}" type="datetimeFigureOut">
              <a:rPr lang="en-GB" smtClean="0"/>
              <a:t>27/09/2019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F7E8A9-BCA3-424F-AC8C-C0DF5561FECE}"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6096000" cy="1143000"/>
          </a:xfrm>
        </p:spPr>
        <p:txBody>
          <a:bodyPr>
            <a:noAutofit/>
          </a:bodyPr>
          <a:lstStyle>
            <a:lvl1pPr>
              <a:defRPr sz="3200" b="1"/>
            </a:lvl1pPr>
          </a:lstStyle>
          <a:p>
            <a:r>
              <a:rPr lang="en-US" dirty="0"/>
              <a:t>Click to edit Master title style</a:t>
            </a:r>
            <a:endParaRPr lang="en-GB" dirty="0"/>
          </a:p>
        </p:txBody>
      </p:sp>
      <p:sp>
        <p:nvSpPr>
          <p:cNvPr id="3" name="Content Placeholder 2"/>
          <p:cNvSpPr>
            <a:spLocks noGrp="1"/>
          </p:cNvSpPr>
          <p:nvPr>
            <p:ph idx="1"/>
          </p:nvPr>
        </p:nvSpPr>
        <p:spPr>
          <a:xfrm>
            <a:off x="457200" y="1600200"/>
            <a:ext cx="82296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51EEB0-3B49-402B-8ADC-E1AD60F4240E}" type="datetimeFigureOut">
              <a:rPr lang="en-GB" smtClean="0"/>
              <a:t>27/09/2019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F7E8A9-BCA3-424F-AC8C-C0DF5561FECE}"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651EEB0-3B49-402B-8ADC-E1AD60F4240E}" type="datetimeFigureOut">
              <a:rPr lang="en-GB" smtClean="0"/>
              <a:t>27/09/2019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F7E8A9-BCA3-424F-AC8C-C0DF5561FECE}"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651EEB0-3B49-402B-8ADC-E1AD60F4240E}" type="datetimeFigureOut">
              <a:rPr lang="en-GB" smtClean="0"/>
              <a:t>27/09/2019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BF7E8A9-BCA3-424F-AC8C-C0DF5561FECE}"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651EEB0-3B49-402B-8ADC-E1AD60F4240E}" type="datetimeFigureOut">
              <a:rPr lang="en-GB" smtClean="0"/>
              <a:t>27/09/2019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BF7E8A9-BCA3-424F-AC8C-C0DF5561FECE}"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51EEB0-3B49-402B-8ADC-E1AD60F4240E}" type="datetimeFigureOut">
              <a:rPr lang="en-GB" smtClean="0"/>
              <a:t>27/09/2019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BF7E8A9-BCA3-424F-AC8C-C0DF5561FECE}"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51EEB0-3B49-402B-8ADC-E1AD60F4240E}" type="datetimeFigureOut">
              <a:rPr lang="en-GB" smtClean="0"/>
              <a:t>27/09/2019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F7E8A9-BCA3-424F-AC8C-C0DF5561FECE}"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51EEB0-3B49-402B-8ADC-E1AD60F4240E}" type="datetimeFigureOut">
              <a:rPr lang="en-GB" smtClean="0"/>
              <a:t>27/09/2019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F7E8A9-BCA3-424F-AC8C-C0DF5561FECE}"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51EEB0-3B49-402B-8ADC-E1AD60F4240E}" type="datetimeFigureOut">
              <a:rPr lang="en-GB" smtClean="0"/>
              <a:t>27/09/2019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F7E8A9-BCA3-424F-AC8C-C0DF5561FECE}"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oscr.org.uk/managing-a-charity/charity-accounting/receipts-and-payments-accounts-work-pack/"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4.jp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49625"/>
            <a:ext cx="7772400" cy="1470025"/>
          </a:xfrm>
        </p:spPr>
        <p:txBody>
          <a:bodyPr/>
          <a:lstStyle/>
          <a:p>
            <a:r>
              <a:rPr lang="en-GB" dirty="0"/>
              <a:t>Legal Structures for Sports Clubs</a:t>
            </a:r>
            <a:endParaRPr lang="en-GB" dirty="0">
              <a:latin typeface="Arial" pitchFamily="34" charset="0"/>
              <a:cs typeface="Arial" pitchFamily="34" charset="0"/>
            </a:endParaRPr>
          </a:p>
        </p:txBody>
      </p:sp>
      <p:sp>
        <p:nvSpPr>
          <p:cNvPr id="3" name="Subtitle 2"/>
          <p:cNvSpPr>
            <a:spLocks noGrp="1"/>
          </p:cNvSpPr>
          <p:nvPr>
            <p:ph type="subTitle" idx="1"/>
          </p:nvPr>
        </p:nvSpPr>
        <p:spPr>
          <a:xfrm>
            <a:off x="1371600" y="4876800"/>
            <a:ext cx="6400800" cy="1524000"/>
          </a:xfrm>
        </p:spPr>
        <p:txBody>
          <a:bodyPr/>
          <a:lstStyle/>
          <a:p>
            <a:r>
              <a:rPr lang="en-GB" dirty="0"/>
              <a:t>An informative overview</a:t>
            </a:r>
          </a:p>
        </p:txBody>
      </p:sp>
      <p:pic>
        <p:nvPicPr>
          <p:cNvPr id="4" name="Picture 3" descr="Club Development Logo.png"/>
          <p:cNvPicPr>
            <a:picLocks noChangeAspect="1"/>
          </p:cNvPicPr>
          <p:nvPr/>
        </p:nvPicPr>
        <p:blipFill>
          <a:blip r:embed="rId4" cstate="print"/>
          <a:stretch>
            <a:fillRect/>
          </a:stretch>
        </p:blipFill>
        <p:spPr>
          <a:xfrm>
            <a:off x="3276600" y="1372385"/>
            <a:ext cx="2286000" cy="1751815"/>
          </a:xfrm>
          <a:prstGeom prst="rect">
            <a:avLst/>
          </a:prstGeom>
        </p:spPr>
      </p:pic>
      <p:pic>
        <p:nvPicPr>
          <p:cNvPr id="5" name="Picture 4" descr="SDS.jpg"/>
          <p:cNvPicPr>
            <a:picLocks noChangeAspect="1"/>
          </p:cNvPicPr>
          <p:nvPr/>
        </p:nvPicPr>
        <p:blipFill>
          <a:blip r:embed="rId5" cstate="print"/>
          <a:stretch>
            <a:fillRect/>
          </a:stretch>
        </p:blipFill>
        <p:spPr>
          <a:xfrm>
            <a:off x="8077200" y="5562600"/>
            <a:ext cx="806196" cy="990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b="1" dirty="0"/>
              <a:t>Limited liability </a:t>
            </a:r>
          </a:p>
        </p:txBody>
      </p:sp>
      <p:sp>
        <p:nvSpPr>
          <p:cNvPr id="3" name="Content Placeholder 2"/>
          <p:cNvSpPr>
            <a:spLocks noGrp="1"/>
          </p:cNvSpPr>
          <p:nvPr>
            <p:ph idx="1"/>
          </p:nvPr>
        </p:nvSpPr>
        <p:spPr/>
        <p:txBody>
          <a:bodyPr>
            <a:normAutofit fontScale="85000" lnSpcReduction="10000"/>
          </a:bodyPr>
          <a:lstStyle/>
          <a:p>
            <a:r>
              <a:rPr lang="en-GB" dirty="0"/>
              <a:t>Limited liability does not offer absolute protection </a:t>
            </a:r>
          </a:p>
          <a:p>
            <a:r>
              <a:rPr lang="en-GB" dirty="0"/>
              <a:t>In extreme circumstances, board members of legal entities can be held personally liable in relation to debts and/or other liabilities, notwithstanding the general principles of limited liability</a:t>
            </a:r>
          </a:p>
          <a:p>
            <a:r>
              <a:rPr lang="en-GB" dirty="0"/>
              <a:t>Such circumstances are extremely rare but may occur when the board members have been reckless or negligent, have acted illegally or outwith their powers; or (in the case of limited companies) where they have caused the company to continue to run up debt beyond the point at which there was no longer a reasonable prospect of avoiding insolvent liquidation</a:t>
            </a:r>
          </a:p>
        </p:txBody>
      </p:sp>
    </p:spTree>
    <p:extLst>
      <p:ext uri="{BB962C8B-B14F-4D97-AF65-F5344CB8AC3E}">
        <p14:creationId xmlns:p14="http://schemas.microsoft.com/office/powerpoint/2010/main" val="715435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CFE8D-7E37-FB45-B0CC-AA2DDCE401A1}"/>
              </a:ext>
            </a:extLst>
          </p:cNvPr>
          <p:cNvSpPr>
            <a:spLocks noGrp="1"/>
          </p:cNvSpPr>
          <p:nvPr>
            <p:ph type="title"/>
          </p:nvPr>
        </p:nvSpPr>
        <p:spPr/>
        <p:txBody>
          <a:bodyPr/>
          <a:lstStyle/>
          <a:p>
            <a:r>
              <a:rPr lang="en-US" dirty="0"/>
              <a:t>Benefits of Incorporation</a:t>
            </a:r>
          </a:p>
        </p:txBody>
      </p:sp>
      <p:sp>
        <p:nvSpPr>
          <p:cNvPr id="3" name="Content Placeholder 2">
            <a:extLst>
              <a:ext uri="{FF2B5EF4-FFF2-40B4-BE49-F238E27FC236}">
                <a16:creationId xmlns:a16="http://schemas.microsoft.com/office/drawing/2014/main" id="{028D055E-74C4-2842-BF05-9C4F35B3AAD0}"/>
              </a:ext>
            </a:extLst>
          </p:cNvPr>
          <p:cNvSpPr>
            <a:spLocks noGrp="1"/>
          </p:cNvSpPr>
          <p:nvPr>
            <p:ph idx="1"/>
          </p:nvPr>
        </p:nvSpPr>
        <p:spPr/>
        <p:txBody>
          <a:bodyPr>
            <a:normAutofit/>
          </a:bodyPr>
          <a:lstStyle/>
          <a:p>
            <a:r>
              <a:rPr lang="en-GB" dirty="0"/>
              <a:t>As a general rule of thumb, the benefits of being incorporated are: </a:t>
            </a:r>
          </a:p>
          <a:p>
            <a:endParaRPr lang="en-GB" dirty="0"/>
          </a:p>
          <a:p>
            <a:pPr lvl="1"/>
            <a:r>
              <a:rPr lang="en-GB" dirty="0"/>
              <a:t>Limited personal liability (important if your club owns assets or enters into contracts) </a:t>
            </a:r>
          </a:p>
          <a:p>
            <a:pPr lvl="1"/>
            <a:r>
              <a:rPr lang="en-GB" dirty="0"/>
              <a:t>Promotes good governance </a:t>
            </a:r>
          </a:p>
          <a:p>
            <a:pPr lvl="1"/>
            <a:r>
              <a:rPr lang="en-GB" dirty="0"/>
              <a:t>More formal structure (gives your club increased credibility when viewed externally)</a:t>
            </a:r>
            <a:endParaRPr lang="en-US" dirty="0"/>
          </a:p>
        </p:txBody>
      </p:sp>
    </p:spTree>
    <p:extLst>
      <p:ext uri="{BB962C8B-B14F-4D97-AF65-F5344CB8AC3E}">
        <p14:creationId xmlns:p14="http://schemas.microsoft.com/office/powerpoint/2010/main" val="1156179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F9DD9-B9CE-AD4C-A561-84C8091E3686}"/>
              </a:ext>
            </a:extLst>
          </p:cNvPr>
          <p:cNvSpPr>
            <a:spLocks noGrp="1"/>
          </p:cNvSpPr>
          <p:nvPr>
            <p:ph type="title"/>
          </p:nvPr>
        </p:nvSpPr>
        <p:spPr/>
        <p:txBody>
          <a:bodyPr/>
          <a:lstStyle/>
          <a:p>
            <a:r>
              <a:rPr lang="en-US" dirty="0"/>
              <a:t>Drawbacks of Incorporation</a:t>
            </a:r>
          </a:p>
        </p:txBody>
      </p:sp>
      <p:sp>
        <p:nvSpPr>
          <p:cNvPr id="3" name="Content Placeholder 2">
            <a:extLst>
              <a:ext uri="{FF2B5EF4-FFF2-40B4-BE49-F238E27FC236}">
                <a16:creationId xmlns:a16="http://schemas.microsoft.com/office/drawing/2014/main" id="{F3D062E8-D6D6-CA46-80DD-8413CF9DA5F0}"/>
              </a:ext>
            </a:extLst>
          </p:cNvPr>
          <p:cNvSpPr>
            <a:spLocks noGrp="1"/>
          </p:cNvSpPr>
          <p:nvPr>
            <p:ph idx="1"/>
          </p:nvPr>
        </p:nvSpPr>
        <p:spPr/>
        <p:txBody>
          <a:bodyPr/>
          <a:lstStyle/>
          <a:p>
            <a:r>
              <a:rPr lang="en-GB" dirty="0"/>
              <a:t>Process of incorporating (CDS support)</a:t>
            </a:r>
          </a:p>
          <a:p>
            <a:r>
              <a:rPr lang="en-GB" dirty="0"/>
              <a:t>Possibly more administration and formal legal requirements (discussed later)</a:t>
            </a:r>
          </a:p>
          <a:p>
            <a:r>
              <a:rPr lang="en-GB" dirty="0"/>
              <a:t>Directors’ responsibility (discussed later)</a:t>
            </a:r>
            <a:endParaRPr lang="en-US" dirty="0"/>
          </a:p>
        </p:txBody>
      </p:sp>
    </p:spTree>
    <p:extLst>
      <p:ext uri="{BB962C8B-B14F-4D97-AF65-F5344CB8AC3E}">
        <p14:creationId xmlns:p14="http://schemas.microsoft.com/office/powerpoint/2010/main" val="2433284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C9CAF-D560-9C4C-85BD-98BD21EEBC7E}"/>
              </a:ext>
            </a:extLst>
          </p:cNvPr>
          <p:cNvSpPr>
            <a:spLocks noGrp="1"/>
          </p:cNvSpPr>
          <p:nvPr>
            <p:ph type="title"/>
          </p:nvPr>
        </p:nvSpPr>
        <p:spPr/>
        <p:txBody>
          <a:bodyPr/>
          <a:lstStyle/>
          <a:p>
            <a:r>
              <a:rPr lang="en-US" dirty="0"/>
              <a:t>1. Choosing a Structure</a:t>
            </a:r>
          </a:p>
        </p:txBody>
      </p:sp>
      <p:sp>
        <p:nvSpPr>
          <p:cNvPr id="3" name="Content Placeholder 2">
            <a:extLst>
              <a:ext uri="{FF2B5EF4-FFF2-40B4-BE49-F238E27FC236}">
                <a16:creationId xmlns:a16="http://schemas.microsoft.com/office/drawing/2014/main" id="{35372719-24CE-3D44-A31B-88AE1EF994DA}"/>
              </a:ext>
            </a:extLst>
          </p:cNvPr>
          <p:cNvSpPr>
            <a:spLocks noGrp="1"/>
          </p:cNvSpPr>
          <p:nvPr>
            <p:ph idx="1"/>
          </p:nvPr>
        </p:nvSpPr>
        <p:spPr/>
        <p:txBody>
          <a:bodyPr>
            <a:normAutofit/>
          </a:bodyPr>
          <a:lstStyle/>
          <a:p>
            <a:r>
              <a:rPr lang="en-GB" dirty="0"/>
              <a:t>It’s important to bear in mind that there are different incorporated structures your club could adopt. </a:t>
            </a:r>
          </a:p>
          <a:p>
            <a:r>
              <a:rPr lang="en-GB" dirty="0"/>
              <a:t>Your club could become a: </a:t>
            </a:r>
          </a:p>
          <a:p>
            <a:pPr lvl="1"/>
            <a:r>
              <a:rPr lang="en-GB" dirty="0"/>
              <a:t>Scottish Charitable Incorporated Organisation </a:t>
            </a:r>
          </a:p>
          <a:p>
            <a:pPr lvl="1"/>
            <a:r>
              <a:rPr lang="en-GB" dirty="0"/>
              <a:t>Cooperative or Community Benefit Society</a:t>
            </a:r>
          </a:p>
          <a:p>
            <a:pPr lvl="1"/>
            <a:r>
              <a:rPr lang="en-GB" dirty="0"/>
              <a:t>Community Interest Company </a:t>
            </a:r>
          </a:p>
          <a:p>
            <a:pPr lvl="1"/>
            <a:r>
              <a:rPr lang="en-GB" dirty="0"/>
              <a:t>Company Limited by Guarantee</a:t>
            </a:r>
            <a:endParaRPr lang="en-US" dirty="0"/>
          </a:p>
        </p:txBody>
      </p:sp>
    </p:spTree>
    <p:extLst>
      <p:ext uri="{BB962C8B-B14F-4D97-AF65-F5344CB8AC3E}">
        <p14:creationId xmlns:p14="http://schemas.microsoft.com/office/powerpoint/2010/main" val="3624831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b="1" dirty="0"/>
              <a:t>Overview of legal structures</a:t>
            </a: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34535"/>
          <a:stretch/>
        </p:blipFill>
        <p:spPr bwMode="auto">
          <a:xfrm>
            <a:off x="559487" y="1741991"/>
            <a:ext cx="8025026" cy="2962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74495"/>
          <a:stretch/>
        </p:blipFill>
        <p:spPr bwMode="auto">
          <a:xfrm>
            <a:off x="559487" y="4650910"/>
            <a:ext cx="8025026" cy="1154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7157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B4444-D7FF-5848-8C80-956D38B3C7E2}"/>
              </a:ext>
            </a:extLst>
          </p:cNvPr>
          <p:cNvSpPr>
            <a:spLocks noGrp="1"/>
          </p:cNvSpPr>
          <p:nvPr>
            <p:ph type="title"/>
          </p:nvPr>
        </p:nvSpPr>
        <p:spPr/>
        <p:txBody>
          <a:bodyPr/>
          <a:lstStyle/>
          <a:p>
            <a:r>
              <a:rPr lang="en-US" dirty="0"/>
              <a:t>Company Limited by Guarantee</a:t>
            </a:r>
          </a:p>
        </p:txBody>
      </p:sp>
      <p:sp>
        <p:nvSpPr>
          <p:cNvPr id="3" name="Content Placeholder 2">
            <a:extLst>
              <a:ext uri="{FF2B5EF4-FFF2-40B4-BE49-F238E27FC236}">
                <a16:creationId xmlns:a16="http://schemas.microsoft.com/office/drawing/2014/main" id="{7C212A26-09C8-9E4E-BAAD-CEDADDD3EB4D}"/>
              </a:ext>
            </a:extLst>
          </p:cNvPr>
          <p:cNvSpPr>
            <a:spLocks noGrp="1"/>
          </p:cNvSpPr>
          <p:nvPr>
            <p:ph idx="1"/>
          </p:nvPr>
        </p:nvSpPr>
        <p:spPr/>
        <p:txBody>
          <a:bodyPr>
            <a:normAutofit fontScale="62500" lnSpcReduction="20000"/>
          </a:bodyPr>
          <a:lstStyle/>
          <a:p>
            <a:r>
              <a:rPr lang="en-GB" dirty="0"/>
              <a:t>Like an unincorporated association, a club set up as a company limited by guarantee will be owned by its members. </a:t>
            </a:r>
          </a:p>
          <a:p>
            <a:r>
              <a:rPr lang="en-GB" dirty="0"/>
              <a:t>A club set up as a Company Limited by Guarantee will be governed by its Articles of Association and depending on how the articles are written, may qualify for grant funding.</a:t>
            </a:r>
          </a:p>
          <a:p>
            <a:r>
              <a:rPr lang="en-GB" dirty="0"/>
              <a:t>Separate Legal Entity. This allows the club to enter into contracts and hold assets or investments in its own name</a:t>
            </a:r>
          </a:p>
          <a:p>
            <a:r>
              <a:rPr lang="en-GB" dirty="0"/>
              <a:t>Limited Liability. Members are protected and only required to pay an agreed sum (typically £1) if the club becomes insolvent. Having limited liability will protect the directors (of the company) and members against a claim, provided the directors have been compliant with company law requirements.</a:t>
            </a:r>
          </a:p>
          <a:p>
            <a:r>
              <a:rPr lang="en-GB" dirty="0"/>
              <a:t>The main disadvantage of a company limited by guarantee is the additional administrative work needed to comply with legal requirements. These including filing annual accounts, annual returns and providing directors’ information to Companies House. There are fines for missing deadlines. The articles will need careful drafting to protect the club and its assets.</a:t>
            </a:r>
          </a:p>
        </p:txBody>
      </p:sp>
    </p:spTree>
    <p:extLst>
      <p:ext uri="{BB962C8B-B14F-4D97-AF65-F5344CB8AC3E}">
        <p14:creationId xmlns:p14="http://schemas.microsoft.com/office/powerpoint/2010/main" val="929727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3900-934E-4C47-BD33-5B244572A2D8}"/>
              </a:ext>
            </a:extLst>
          </p:cNvPr>
          <p:cNvSpPr>
            <a:spLocks noGrp="1"/>
          </p:cNvSpPr>
          <p:nvPr>
            <p:ph type="title"/>
          </p:nvPr>
        </p:nvSpPr>
        <p:spPr/>
        <p:txBody>
          <a:bodyPr/>
          <a:lstStyle/>
          <a:p>
            <a:r>
              <a:rPr lang="en-US" dirty="0"/>
              <a:t>Community Interest Company</a:t>
            </a:r>
          </a:p>
        </p:txBody>
      </p:sp>
      <p:sp>
        <p:nvSpPr>
          <p:cNvPr id="3" name="Content Placeholder 2">
            <a:extLst>
              <a:ext uri="{FF2B5EF4-FFF2-40B4-BE49-F238E27FC236}">
                <a16:creationId xmlns:a16="http://schemas.microsoft.com/office/drawing/2014/main" id="{91852B4A-2DBB-7B44-AAC1-CAFE45FC3583}"/>
              </a:ext>
            </a:extLst>
          </p:cNvPr>
          <p:cNvSpPr>
            <a:spLocks noGrp="1"/>
          </p:cNvSpPr>
          <p:nvPr>
            <p:ph idx="1"/>
          </p:nvPr>
        </p:nvSpPr>
        <p:spPr/>
        <p:txBody>
          <a:bodyPr>
            <a:normAutofit fontScale="70000" lnSpcReduction="20000"/>
          </a:bodyPr>
          <a:lstStyle/>
          <a:p>
            <a:r>
              <a:rPr lang="en-GB" dirty="0"/>
              <a:t>A Community Interest Company is a company that operates for the benefit of the community. To become a CIC the company (limited by guarantee or shares) must apply and demonstrate their community benefit. As a company members enjoy limited liability. CICs must meet certain requirements which set out how assets can be used (e.g. asset lock).</a:t>
            </a:r>
          </a:p>
          <a:p>
            <a:r>
              <a:rPr lang="en-GB" dirty="0"/>
              <a:t>An advantage of a CIC include is that it provides a clear, limited company structure, for clubs wanting to be seen as social enterprises rather than a charity. The rules, including the assets lock and community benefit test, provide clarity and focus on what it means to be of benefit to the community.</a:t>
            </a:r>
          </a:p>
          <a:p>
            <a:r>
              <a:rPr lang="en-GB" dirty="0"/>
              <a:t>CICs offer no tax reliefs but have additional administration requirements.</a:t>
            </a:r>
          </a:p>
          <a:p>
            <a:r>
              <a:rPr lang="en-GB" dirty="0"/>
              <a:t>The CIC regulator has more information and step by step guides on CICs. The CIC FAQs may also be of interest.</a:t>
            </a:r>
            <a:endParaRPr lang="en-US" dirty="0"/>
          </a:p>
        </p:txBody>
      </p:sp>
    </p:spTree>
    <p:extLst>
      <p:ext uri="{BB962C8B-B14F-4D97-AF65-F5344CB8AC3E}">
        <p14:creationId xmlns:p14="http://schemas.microsoft.com/office/powerpoint/2010/main" val="4062694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533FF-1CB5-D849-AD40-7ED368FE53BD}"/>
              </a:ext>
            </a:extLst>
          </p:cNvPr>
          <p:cNvSpPr>
            <a:spLocks noGrp="1"/>
          </p:cNvSpPr>
          <p:nvPr>
            <p:ph type="title"/>
          </p:nvPr>
        </p:nvSpPr>
        <p:spPr/>
        <p:txBody>
          <a:bodyPr/>
          <a:lstStyle/>
          <a:p>
            <a:r>
              <a:rPr lang="en-US" dirty="0"/>
              <a:t>Community Benefit Society</a:t>
            </a:r>
          </a:p>
        </p:txBody>
      </p:sp>
      <p:sp>
        <p:nvSpPr>
          <p:cNvPr id="3" name="Content Placeholder 2">
            <a:extLst>
              <a:ext uri="{FF2B5EF4-FFF2-40B4-BE49-F238E27FC236}">
                <a16:creationId xmlns:a16="http://schemas.microsoft.com/office/drawing/2014/main" id="{E17C92EE-B524-4E4C-9883-59451511BADB}"/>
              </a:ext>
            </a:extLst>
          </p:cNvPr>
          <p:cNvSpPr>
            <a:spLocks noGrp="1"/>
          </p:cNvSpPr>
          <p:nvPr>
            <p:ph idx="1"/>
          </p:nvPr>
        </p:nvSpPr>
        <p:spPr/>
        <p:txBody>
          <a:bodyPr>
            <a:normAutofit fontScale="85000" lnSpcReduction="20000"/>
          </a:bodyPr>
          <a:lstStyle/>
          <a:p>
            <a:r>
              <a:rPr lang="en-GB" dirty="0"/>
              <a:t>Cooperative and Community Benefit Societies are types of structure that were previously known as Industrial and Provident Societies. They are reasonably straight forward to set up and provide a separate legal identity for the club and offer protection to members.</a:t>
            </a:r>
          </a:p>
          <a:p>
            <a:r>
              <a:rPr lang="en-GB" dirty="0"/>
              <a:t>For many clubs, a company limited by guarantee is more straightforward to set up and administer. Companies are also more likely to be recognised and understood by external parties (e.g. banks, local authorities).</a:t>
            </a:r>
          </a:p>
          <a:p>
            <a:endParaRPr lang="en-GB" dirty="0"/>
          </a:p>
          <a:p>
            <a:r>
              <a:rPr lang="en-GB" dirty="0"/>
              <a:t>Cooperative and Community Benefit Societies are regulated by the Financial Conduct Authority (FCA). Refer to the FCA website for more information.</a:t>
            </a:r>
          </a:p>
          <a:p>
            <a:pPr marL="0" indent="0">
              <a:buNone/>
            </a:pPr>
            <a:endParaRPr lang="en-US" dirty="0"/>
          </a:p>
        </p:txBody>
      </p:sp>
    </p:spTree>
    <p:extLst>
      <p:ext uri="{BB962C8B-B14F-4D97-AF65-F5344CB8AC3E}">
        <p14:creationId xmlns:p14="http://schemas.microsoft.com/office/powerpoint/2010/main" val="390591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C7F08-6597-E145-A590-424909E25D9E}"/>
              </a:ext>
            </a:extLst>
          </p:cNvPr>
          <p:cNvSpPr>
            <a:spLocks noGrp="1"/>
          </p:cNvSpPr>
          <p:nvPr>
            <p:ph type="title"/>
          </p:nvPr>
        </p:nvSpPr>
        <p:spPr/>
        <p:txBody>
          <a:bodyPr/>
          <a:lstStyle/>
          <a:p>
            <a:r>
              <a:rPr lang="en-US" dirty="0"/>
              <a:t>Scottish Charitable Incorporated </a:t>
            </a:r>
            <a:r>
              <a:rPr lang="en-US" dirty="0" err="1"/>
              <a:t>Organisation</a:t>
            </a:r>
            <a:r>
              <a:rPr lang="en-US" dirty="0"/>
              <a:t> (SCIO)</a:t>
            </a:r>
          </a:p>
        </p:txBody>
      </p:sp>
      <p:sp>
        <p:nvSpPr>
          <p:cNvPr id="3" name="Content Placeholder 2">
            <a:extLst>
              <a:ext uri="{FF2B5EF4-FFF2-40B4-BE49-F238E27FC236}">
                <a16:creationId xmlns:a16="http://schemas.microsoft.com/office/drawing/2014/main" id="{D9C38B43-1F7E-9A48-A7AA-6BDC3B323EFA}"/>
              </a:ext>
            </a:extLst>
          </p:cNvPr>
          <p:cNvSpPr>
            <a:spLocks noGrp="1"/>
          </p:cNvSpPr>
          <p:nvPr>
            <p:ph idx="1"/>
          </p:nvPr>
        </p:nvSpPr>
        <p:spPr/>
        <p:txBody>
          <a:bodyPr>
            <a:normAutofit fontScale="92500" lnSpcReduction="20000"/>
          </a:bodyPr>
          <a:lstStyle/>
          <a:p>
            <a:r>
              <a:rPr lang="en-GB" dirty="0"/>
              <a:t>Scottish Charitable Incorporated Organisations are, as the name suggests, organisations that offer the benefits of being incorporated and charitable status in one body. </a:t>
            </a:r>
          </a:p>
          <a:p>
            <a:r>
              <a:rPr lang="en-GB" dirty="0"/>
              <a:t>SCIOs are regulated by one body – OSCR – and therefore can be simpler to administer than clubs set up as a company with charitable status. The latter would have obligations to both Companies House and the Charities Commission.</a:t>
            </a:r>
          </a:p>
          <a:p>
            <a:r>
              <a:rPr lang="en-GB" dirty="0"/>
              <a:t>In order to register as a SCIO, the objects must be exclusively charitable and meet the public benefit test.</a:t>
            </a:r>
          </a:p>
        </p:txBody>
      </p:sp>
    </p:spTree>
    <p:extLst>
      <p:ext uri="{BB962C8B-B14F-4D97-AF65-F5344CB8AC3E}">
        <p14:creationId xmlns:p14="http://schemas.microsoft.com/office/powerpoint/2010/main" val="1597610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b="1" dirty="0"/>
              <a:t>Advantages of incorporation as a SCIO</a:t>
            </a:r>
          </a:p>
        </p:txBody>
      </p:sp>
      <p:sp>
        <p:nvSpPr>
          <p:cNvPr id="3" name="Content Placeholder 2"/>
          <p:cNvSpPr>
            <a:spLocks noGrp="1"/>
          </p:cNvSpPr>
          <p:nvPr>
            <p:ph idx="1"/>
          </p:nvPr>
        </p:nvSpPr>
        <p:spPr/>
        <p:txBody>
          <a:bodyPr>
            <a:normAutofit fontScale="85000" lnSpcReduction="20000"/>
          </a:bodyPr>
          <a:lstStyle/>
          <a:p>
            <a:r>
              <a:rPr lang="en-GB" dirty="0"/>
              <a:t>A Scottish Charitable Incorporated Organisation (SCIO) is a legal form available to Scottish charities</a:t>
            </a:r>
          </a:p>
          <a:p>
            <a:r>
              <a:rPr lang="en-GB" dirty="0"/>
              <a:t>A SCIO is a corporate body that can enter into contracts, employ staff, incur debts, own property, sue, and be sued</a:t>
            </a:r>
          </a:p>
          <a:p>
            <a:r>
              <a:rPr lang="en-GB" dirty="0"/>
              <a:t>It provides a high degree of protection against personal liability for its charity trustees, and provides reassurance for those entering into contracts with it</a:t>
            </a:r>
          </a:p>
          <a:p>
            <a:r>
              <a:rPr lang="en-GB" dirty="0"/>
              <a:t>Compared with incorporation as a charitable company, the requirements for financial reporting are less onerous (and are identical to those which apply to unincorporated charities)</a:t>
            </a:r>
          </a:p>
          <a:p>
            <a:r>
              <a:rPr lang="en-GB" dirty="0"/>
              <a:t>Gift Aid</a:t>
            </a:r>
          </a:p>
        </p:txBody>
      </p:sp>
    </p:spTree>
    <p:extLst>
      <p:ext uri="{BB962C8B-B14F-4D97-AF65-F5344CB8AC3E}">
        <p14:creationId xmlns:p14="http://schemas.microsoft.com/office/powerpoint/2010/main" val="4022725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EF15-4223-8B49-B911-17A586EB0282}"/>
              </a:ext>
            </a:extLst>
          </p:cNvPr>
          <p:cNvSpPr>
            <a:spLocks noGrp="1"/>
          </p:cNvSpPr>
          <p:nvPr>
            <p:ph type="title"/>
          </p:nvPr>
        </p:nvSpPr>
        <p:spPr/>
        <p:txBody>
          <a:bodyPr/>
          <a:lstStyle/>
          <a:p>
            <a:r>
              <a:rPr lang="en-US" dirty="0"/>
              <a:t>About Club Development Scotland</a:t>
            </a:r>
          </a:p>
        </p:txBody>
      </p:sp>
      <p:sp>
        <p:nvSpPr>
          <p:cNvPr id="3" name="Content Placeholder 2">
            <a:extLst>
              <a:ext uri="{FF2B5EF4-FFF2-40B4-BE49-F238E27FC236}">
                <a16:creationId xmlns:a16="http://schemas.microsoft.com/office/drawing/2014/main" id="{CA70CC4B-B19F-DA4A-8CF0-B3035E487427}"/>
              </a:ext>
            </a:extLst>
          </p:cNvPr>
          <p:cNvSpPr>
            <a:spLocks noGrp="1"/>
          </p:cNvSpPr>
          <p:nvPr>
            <p:ph idx="1"/>
          </p:nvPr>
        </p:nvSpPr>
        <p:spPr/>
        <p:txBody>
          <a:bodyPr/>
          <a:lstStyle/>
          <a:p>
            <a:r>
              <a:rPr lang="en-US" dirty="0"/>
              <a:t>CDS formed in 2016</a:t>
            </a:r>
          </a:p>
          <a:p>
            <a:r>
              <a:rPr lang="en-US" dirty="0"/>
              <a:t>The consultancy arm of Supporters Direct Scotland &amp; working in the sport and governance sector since 2003</a:t>
            </a:r>
          </a:p>
          <a:p>
            <a:r>
              <a:rPr lang="en-US" dirty="0"/>
              <a:t>Contracted by Scottish Athletics to support member clubs who wish to explore options for incorporation</a:t>
            </a:r>
          </a:p>
          <a:p>
            <a:r>
              <a:rPr lang="en-US" dirty="0"/>
              <a:t>Currently engaged with 9 athletics clubs</a:t>
            </a:r>
          </a:p>
        </p:txBody>
      </p:sp>
    </p:spTree>
    <p:extLst>
      <p:ext uri="{BB962C8B-B14F-4D97-AF65-F5344CB8AC3E}">
        <p14:creationId xmlns:p14="http://schemas.microsoft.com/office/powerpoint/2010/main" val="404316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320B5-93DC-1C4D-A625-EF3197FB84EA}"/>
              </a:ext>
            </a:extLst>
          </p:cNvPr>
          <p:cNvSpPr>
            <a:spLocks noGrp="1"/>
          </p:cNvSpPr>
          <p:nvPr>
            <p:ph type="title"/>
          </p:nvPr>
        </p:nvSpPr>
        <p:spPr/>
        <p:txBody>
          <a:bodyPr/>
          <a:lstStyle/>
          <a:p>
            <a:r>
              <a:rPr lang="en-US" dirty="0"/>
              <a:t>Athletics Clubs as SCIOs</a:t>
            </a:r>
          </a:p>
        </p:txBody>
      </p:sp>
      <p:sp>
        <p:nvSpPr>
          <p:cNvPr id="3" name="Content Placeholder 2">
            <a:extLst>
              <a:ext uri="{FF2B5EF4-FFF2-40B4-BE49-F238E27FC236}">
                <a16:creationId xmlns:a16="http://schemas.microsoft.com/office/drawing/2014/main" id="{A268CA5E-6E86-7145-85B8-725CF1A12B3F}"/>
              </a:ext>
            </a:extLst>
          </p:cNvPr>
          <p:cNvSpPr>
            <a:spLocks noGrp="1"/>
          </p:cNvSpPr>
          <p:nvPr>
            <p:ph idx="1"/>
          </p:nvPr>
        </p:nvSpPr>
        <p:spPr>
          <a:xfrm>
            <a:off x="457200" y="1600200"/>
            <a:ext cx="8229600" cy="1752600"/>
          </a:xfrm>
        </p:spPr>
        <p:txBody>
          <a:bodyPr>
            <a:normAutofit fontScale="77500" lnSpcReduction="20000"/>
          </a:bodyPr>
          <a:lstStyle/>
          <a:p>
            <a:r>
              <a:rPr lang="en-GB" dirty="0"/>
              <a:t>30 athletics clubs in Scotland who are either a SCIO or are in the process of changing their legal status.</a:t>
            </a:r>
          </a:p>
          <a:p>
            <a:r>
              <a:rPr lang="en-GB" dirty="0"/>
              <a:t>A few, but not exclusively, who have changed/are changing are (The majority of these clubs have made the change within the last 5 years):</a:t>
            </a:r>
          </a:p>
          <a:p>
            <a:endParaRPr lang="en-US" dirty="0"/>
          </a:p>
        </p:txBody>
      </p:sp>
      <p:sp>
        <p:nvSpPr>
          <p:cNvPr id="4" name="TextBox 3">
            <a:extLst>
              <a:ext uri="{FF2B5EF4-FFF2-40B4-BE49-F238E27FC236}">
                <a16:creationId xmlns:a16="http://schemas.microsoft.com/office/drawing/2014/main" id="{9814587C-8CFB-9341-BA6F-E2DB19AF04CC}"/>
              </a:ext>
            </a:extLst>
          </p:cNvPr>
          <p:cNvSpPr txBox="1"/>
          <p:nvPr/>
        </p:nvSpPr>
        <p:spPr>
          <a:xfrm>
            <a:off x="762000" y="3582739"/>
            <a:ext cx="4114800" cy="2585323"/>
          </a:xfrm>
          <a:prstGeom prst="rect">
            <a:avLst/>
          </a:prstGeom>
          <a:noFill/>
        </p:spPr>
        <p:txBody>
          <a:bodyPr wrap="square" rtlCol="0">
            <a:spAutoFit/>
          </a:bodyPr>
          <a:lstStyle/>
          <a:p>
            <a:pPr marL="285750" indent="-285750">
              <a:buFont typeface="Arial" panose="020B0604020202020204" pitchFamily="34" charset="0"/>
              <a:buChar char="•"/>
            </a:pPr>
            <a:r>
              <a:rPr lang="en-GB" dirty="0"/>
              <a:t>Chirnside Chasers AC</a:t>
            </a:r>
          </a:p>
          <a:p>
            <a:pPr marL="285750" indent="-285750">
              <a:buFont typeface="Arial" panose="020B0604020202020204" pitchFamily="34" charset="0"/>
              <a:buChar char="•"/>
            </a:pPr>
            <a:r>
              <a:rPr lang="en-GB" dirty="0"/>
              <a:t>Gala Harriers AC</a:t>
            </a:r>
          </a:p>
          <a:p>
            <a:pPr marL="285750" indent="-285750">
              <a:buFont typeface="Arial" panose="020B0604020202020204" pitchFamily="34" charset="0"/>
              <a:buChar char="•"/>
            </a:pPr>
            <a:r>
              <a:rPr lang="en-GB" dirty="0"/>
              <a:t>Livingston AC</a:t>
            </a:r>
          </a:p>
          <a:p>
            <a:pPr marL="285750" indent="-285750">
              <a:buFont typeface="Arial" panose="020B0604020202020204" pitchFamily="34" charset="0"/>
              <a:buChar char="•"/>
            </a:pPr>
            <a:r>
              <a:rPr lang="en-GB" dirty="0"/>
              <a:t>Edinburgh AC</a:t>
            </a:r>
          </a:p>
          <a:p>
            <a:pPr marL="285750" indent="-285750">
              <a:buFont typeface="Arial" panose="020B0604020202020204" pitchFamily="34" charset="0"/>
              <a:buChar char="•"/>
            </a:pPr>
            <a:r>
              <a:rPr lang="en-GB" dirty="0"/>
              <a:t>Victoria Park City of Glasgow AC</a:t>
            </a:r>
          </a:p>
          <a:p>
            <a:pPr marL="285750" indent="-285750">
              <a:buFont typeface="Arial" panose="020B0604020202020204" pitchFamily="34" charset="0"/>
              <a:buChar char="•"/>
            </a:pPr>
            <a:r>
              <a:rPr lang="en-GB" dirty="0" err="1"/>
              <a:t>Whitemoss</a:t>
            </a:r>
            <a:r>
              <a:rPr lang="en-GB" dirty="0"/>
              <a:t> AAC</a:t>
            </a:r>
          </a:p>
          <a:p>
            <a:pPr marL="285750" indent="-285750">
              <a:buFont typeface="Arial" panose="020B0604020202020204" pitchFamily="34" charset="0"/>
              <a:buChar char="•"/>
            </a:pPr>
            <a:r>
              <a:rPr lang="en-GB" dirty="0" err="1"/>
              <a:t>Giffnock</a:t>
            </a:r>
            <a:r>
              <a:rPr lang="en-GB" dirty="0"/>
              <a:t> North AC</a:t>
            </a:r>
          </a:p>
          <a:p>
            <a:pPr marL="285750" indent="-285750">
              <a:buFont typeface="Arial" panose="020B0604020202020204" pitchFamily="34" charset="0"/>
              <a:buChar char="•"/>
            </a:pPr>
            <a:r>
              <a:rPr lang="en-GB" dirty="0"/>
              <a:t>North Ayrshire AC</a:t>
            </a:r>
          </a:p>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D9A569C2-10F3-2A4D-BAAE-E93D0A2DAACF}"/>
              </a:ext>
            </a:extLst>
          </p:cNvPr>
          <p:cNvSpPr txBox="1"/>
          <p:nvPr/>
        </p:nvSpPr>
        <p:spPr>
          <a:xfrm>
            <a:off x="5029200" y="3444240"/>
            <a:ext cx="3581400" cy="2862322"/>
          </a:xfrm>
          <a:prstGeom prst="rect">
            <a:avLst/>
          </a:prstGeom>
          <a:noFill/>
        </p:spPr>
        <p:txBody>
          <a:bodyPr wrap="square" rtlCol="0">
            <a:spAutoFit/>
          </a:bodyPr>
          <a:lstStyle/>
          <a:p>
            <a:pPr marL="285750" indent="-285750">
              <a:buFont typeface="Arial" panose="020B0604020202020204" pitchFamily="34" charset="0"/>
              <a:buChar char="•"/>
            </a:pPr>
            <a:r>
              <a:rPr lang="en-GB" dirty="0" err="1"/>
              <a:t>Harmeny</a:t>
            </a:r>
            <a:r>
              <a:rPr lang="en-GB" dirty="0"/>
              <a:t> AC</a:t>
            </a:r>
          </a:p>
          <a:p>
            <a:pPr marL="285750" indent="-285750">
              <a:buFont typeface="Arial" panose="020B0604020202020204" pitchFamily="34" charset="0"/>
              <a:buChar char="•"/>
            </a:pPr>
            <a:r>
              <a:rPr lang="en-GB" dirty="0"/>
              <a:t>Team East Lothian AC</a:t>
            </a:r>
          </a:p>
          <a:p>
            <a:pPr marL="285750" indent="-285750">
              <a:buFont typeface="Arial" panose="020B0604020202020204" pitchFamily="34" charset="0"/>
              <a:buChar char="•"/>
            </a:pPr>
            <a:r>
              <a:rPr lang="en-GB" dirty="0"/>
              <a:t>Bellahouston Road Runners</a:t>
            </a:r>
          </a:p>
          <a:p>
            <a:pPr marL="285750" indent="-285750">
              <a:buFont typeface="Arial" panose="020B0604020202020204" pitchFamily="34" charset="0"/>
              <a:buChar char="•"/>
            </a:pPr>
            <a:r>
              <a:rPr lang="en-GB" dirty="0" err="1"/>
              <a:t>Lasswade</a:t>
            </a:r>
            <a:r>
              <a:rPr lang="en-GB" dirty="0"/>
              <a:t> AC </a:t>
            </a:r>
          </a:p>
          <a:p>
            <a:pPr marL="285750" indent="-285750">
              <a:buFont typeface="Arial" panose="020B0604020202020204" pitchFamily="34" charset="0"/>
              <a:buChar char="•"/>
            </a:pPr>
            <a:r>
              <a:rPr lang="en-GB" dirty="0"/>
              <a:t>Dundee </a:t>
            </a:r>
            <a:r>
              <a:rPr lang="en-GB" dirty="0" err="1"/>
              <a:t>Hawkhill</a:t>
            </a:r>
            <a:r>
              <a:rPr lang="en-GB" dirty="0"/>
              <a:t> Harriers (in process)</a:t>
            </a:r>
          </a:p>
          <a:p>
            <a:pPr marL="285750" indent="-285750">
              <a:buFont typeface="Arial" panose="020B0604020202020204" pitchFamily="34" charset="0"/>
              <a:buChar char="•"/>
            </a:pPr>
            <a:r>
              <a:rPr lang="en-GB" dirty="0"/>
              <a:t>Kilmarnock Harriers</a:t>
            </a:r>
          </a:p>
          <a:p>
            <a:pPr marL="285750" indent="-285750">
              <a:buFont typeface="Arial" panose="020B0604020202020204" pitchFamily="34" charset="0"/>
              <a:buChar char="•"/>
            </a:pPr>
            <a:r>
              <a:rPr lang="en-GB" dirty="0"/>
              <a:t>Kilbarchan AAC</a:t>
            </a:r>
          </a:p>
          <a:p>
            <a:pPr marL="285750" indent="-285750">
              <a:buFont typeface="Arial" panose="020B0604020202020204" pitchFamily="34" charset="0"/>
              <a:buChar char="•"/>
            </a:pPr>
            <a:r>
              <a:rPr lang="en-GB" dirty="0" err="1"/>
              <a:t>Garscube</a:t>
            </a:r>
            <a:r>
              <a:rPr lang="en-GB" dirty="0"/>
              <a:t> Harriers</a:t>
            </a:r>
          </a:p>
          <a:p>
            <a:endParaRPr lang="en-US" dirty="0"/>
          </a:p>
        </p:txBody>
      </p:sp>
    </p:spTree>
    <p:extLst>
      <p:ext uri="{BB962C8B-B14F-4D97-AF65-F5344CB8AC3E}">
        <p14:creationId xmlns:p14="http://schemas.microsoft.com/office/powerpoint/2010/main" val="2284721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b="1" dirty="0"/>
              <a:t>Overview of the SCIO registration process</a:t>
            </a: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GB" dirty="0"/>
              <a:t>Decide on legal structure</a:t>
            </a:r>
          </a:p>
          <a:p>
            <a:pPr marL="514350" indent="-514350">
              <a:buFont typeface="+mj-lt"/>
              <a:buAutoNum type="arabicPeriod"/>
            </a:pPr>
            <a:r>
              <a:rPr lang="en-GB" dirty="0"/>
              <a:t>Propose / discuss with members</a:t>
            </a:r>
          </a:p>
          <a:p>
            <a:pPr marL="514350" indent="-514350">
              <a:buFont typeface="+mj-lt"/>
              <a:buAutoNum type="arabicPeriod"/>
            </a:pPr>
            <a:r>
              <a:rPr lang="en-GB" dirty="0"/>
              <a:t>Draft constitution</a:t>
            </a:r>
          </a:p>
          <a:p>
            <a:pPr marL="514350" indent="-514350">
              <a:buFont typeface="+mj-lt"/>
              <a:buAutoNum type="arabicPeriod"/>
            </a:pPr>
            <a:r>
              <a:rPr lang="en-GB" dirty="0"/>
              <a:t>Vote at EGM</a:t>
            </a:r>
          </a:p>
          <a:p>
            <a:pPr marL="514350" indent="-514350">
              <a:buFont typeface="+mj-lt"/>
              <a:buAutoNum type="arabicPeriod"/>
            </a:pPr>
            <a:r>
              <a:rPr lang="en-GB" dirty="0"/>
              <a:t>Application to OSCR</a:t>
            </a:r>
          </a:p>
          <a:p>
            <a:pPr marL="514350" indent="-514350">
              <a:buFont typeface="+mj-lt"/>
              <a:buAutoNum type="arabicPeriod"/>
            </a:pPr>
            <a:r>
              <a:rPr lang="en-GB" dirty="0"/>
              <a:t>If successful, OSCR will enter the SCIO in the Scottish Charity Register</a:t>
            </a:r>
          </a:p>
          <a:p>
            <a:pPr marL="514350" indent="-514350">
              <a:buFont typeface="+mj-lt"/>
              <a:buAutoNum type="arabicPeriod"/>
            </a:pPr>
            <a:r>
              <a:rPr lang="en-GB" dirty="0"/>
              <a:t>Transfer assets to the newly SCIO</a:t>
            </a:r>
          </a:p>
          <a:p>
            <a:pPr marL="514350" indent="-514350">
              <a:buFont typeface="+mj-lt"/>
              <a:buAutoNum type="arabicPeriod"/>
            </a:pPr>
            <a:r>
              <a:rPr lang="en-GB" dirty="0"/>
              <a:t>Register for Gift Aid claiming with HMRC</a:t>
            </a:r>
          </a:p>
          <a:p>
            <a:pPr marL="514350" indent="-514350">
              <a:buFont typeface="+mj-lt"/>
              <a:buAutoNum type="arabicPeriod"/>
            </a:pPr>
            <a:r>
              <a:rPr lang="en-GB" dirty="0"/>
              <a:t>Dissolve the unincorporated club (following the old constitution)</a:t>
            </a:r>
          </a:p>
          <a:p>
            <a:endParaRPr lang="en-GB" dirty="0"/>
          </a:p>
        </p:txBody>
      </p:sp>
    </p:spTree>
    <p:extLst>
      <p:ext uri="{BB962C8B-B14F-4D97-AF65-F5344CB8AC3E}">
        <p14:creationId xmlns:p14="http://schemas.microsoft.com/office/powerpoint/2010/main" val="1565102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BE8A5-A878-BB43-BF0A-B4CDC377FCA2}"/>
              </a:ext>
            </a:extLst>
          </p:cNvPr>
          <p:cNvSpPr>
            <a:spLocks noGrp="1"/>
          </p:cNvSpPr>
          <p:nvPr>
            <p:ph type="title"/>
          </p:nvPr>
        </p:nvSpPr>
        <p:spPr/>
        <p:txBody>
          <a:bodyPr/>
          <a:lstStyle/>
          <a:p>
            <a:r>
              <a:rPr lang="en-US" dirty="0"/>
              <a:t>The Charity Test</a:t>
            </a:r>
          </a:p>
        </p:txBody>
      </p:sp>
      <p:sp>
        <p:nvSpPr>
          <p:cNvPr id="3" name="Content Placeholder 2">
            <a:extLst>
              <a:ext uri="{FF2B5EF4-FFF2-40B4-BE49-F238E27FC236}">
                <a16:creationId xmlns:a16="http://schemas.microsoft.com/office/drawing/2014/main" id="{7921B480-0E8D-7F46-9805-14FB7063BC00}"/>
              </a:ext>
            </a:extLst>
          </p:cNvPr>
          <p:cNvSpPr>
            <a:spLocks noGrp="1"/>
          </p:cNvSpPr>
          <p:nvPr>
            <p:ph idx="1"/>
          </p:nvPr>
        </p:nvSpPr>
        <p:spPr/>
        <p:txBody>
          <a:bodyPr>
            <a:normAutofit fontScale="85000" lnSpcReduction="20000"/>
          </a:bodyPr>
          <a:lstStyle/>
          <a:p>
            <a:r>
              <a:rPr lang="en-GB" dirty="0"/>
              <a:t>The charity test is the legal set of requirements that an organisation must pass to become a charity and be entered in the Scottish Charity Register. The charity test is in two main parts – an organisation has to show:</a:t>
            </a:r>
          </a:p>
          <a:p>
            <a:pPr lvl="1"/>
            <a:r>
              <a:rPr lang="en-GB" dirty="0"/>
              <a:t>that it has only charitable purposes</a:t>
            </a:r>
          </a:p>
          <a:p>
            <a:pPr lvl="1"/>
            <a:r>
              <a:rPr lang="en-GB" dirty="0"/>
              <a:t>that it provides public benefit in achieving those purposes</a:t>
            </a:r>
          </a:p>
          <a:p>
            <a:r>
              <a:rPr lang="en-GB" dirty="0"/>
              <a:t>Public benefit is what your organisation must provide to satisfy the Charity Test. We will need to be satisfied that your organisation will make a positive difference for the public.</a:t>
            </a:r>
          </a:p>
          <a:p>
            <a:r>
              <a:rPr lang="en-GB" dirty="0"/>
              <a:t>The charity test also states that an organisation cannot become a charity, or continue to be one, if its governing document allows it to use its assets (cash or property) for non charitable purposes</a:t>
            </a:r>
          </a:p>
        </p:txBody>
      </p:sp>
    </p:spTree>
    <p:extLst>
      <p:ext uri="{BB962C8B-B14F-4D97-AF65-F5344CB8AC3E}">
        <p14:creationId xmlns:p14="http://schemas.microsoft.com/office/powerpoint/2010/main" val="1714089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9B882-8CA0-464C-9E0C-7C73DFFCDCCF}"/>
              </a:ext>
            </a:extLst>
          </p:cNvPr>
          <p:cNvSpPr>
            <a:spLocks noGrp="1"/>
          </p:cNvSpPr>
          <p:nvPr>
            <p:ph type="title"/>
          </p:nvPr>
        </p:nvSpPr>
        <p:spPr/>
        <p:txBody>
          <a:bodyPr/>
          <a:lstStyle/>
          <a:p>
            <a:r>
              <a:rPr lang="en-US" dirty="0"/>
              <a:t>Sports clubs as charities</a:t>
            </a:r>
          </a:p>
        </p:txBody>
      </p:sp>
      <p:sp>
        <p:nvSpPr>
          <p:cNvPr id="3" name="Content Placeholder 2">
            <a:extLst>
              <a:ext uri="{FF2B5EF4-FFF2-40B4-BE49-F238E27FC236}">
                <a16:creationId xmlns:a16="http://schemas.microsoft.com/office/drawing/2014/main" id="{75263483-7830-AF40-891B-888334C77403}"/>
              </a:ext>
            </a:extLst>
          </p:cNvPr>
          <p:cNvSpPr>
            <a:spLocks noGrp="1"/>
          </p:cNvSpPr>
          <p:nvPr>
            <p:ph idx="1"/>
          </p:nvPr>
        </p:nvSpPr>
        <p:spPr/>
        <p:txBody>
          <a:bodyPr>
            <a:normAutofit fontScale="92500" lnSpcReduction="10000"/>
          </a:bodyPr>
          <a:lstStyle/>
          <a:p>
            <a:r>
              <a:rPr lang="en-GB" dirty="0"/>
              <a:t>Many grassroots clubs have broad objectives and carry on activities which could potentially be charitable e.g. running a football club for children or disabled people.</a:t>
            </a:r>
          </a:p>
          <a:p>
            <a:r>
              <a:rPr lang="en-GB" dirty="0"/>
              <a:t>In some cases the club may simply need to amend its constitution to ensure it is consistent with the requirements of a charity.</a:t>
            </a:r>
          </a:p>
          <a:p>
            <a:r>
              <a:rPr lang="en-GB" dirty="0"/>
              <a:t>Larger semi-professional clubs may not be eligible for charitable status if, for example, they pay their players a playing fee (although other options may be available). </a:t>
            </a:r>
            <a:endParaRPr lang="en-US" dirty="0"/>
          </a:p>
        </p:txBody>
      </p:sp>
    </p:spTree>
    <p:extLst>
      <p:ext uri="{BB962C8B-B14F-4D97-AF65-F5344CB8AC3E}">
        <p14:creationId xmlns:p14="http://schemas.microsoft.com/office/powerpoint/2010/main" val="3206835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DD99-E3C9-5943-AD08-3D015AAFEA1E}"/>
              </a:ext>
            </a:extLst>
          </p:cNvPr>
          <p:cNvSpPr>
            <a:spLocks noGrp="1"/>
          </p:cNvSpPr>
          <p:nvPr>
            <p:ph type="title"/>
          </p:nvPr>
        </p:nvSpPr>
        <p:spPr/>
        <p:txBody>
          <a:bodyPr/>
          <a:lstStyle/>
          <a:p>
            <a:r>
              <a:rPr lang="en-US" dirty="0"/>
              <a:t>Charitable Status</a:t>
            </a:r>
          </a:p>
        </p:txBody>
      </p:sp>
      <p:sp>
        <p:nvSpPr>
          <p:cNvPr id="3" name="Content Placeholder 2">
            <a:extLst>
              <a:ext uri="{FF2B5EF4-FFF2-40B4-BE49-F238E27FC236}">
                <a16:creationId xmlns:a16="http://schemas.microsoft.com/office/drawing/2014/main" id="{33213F70-8004-C24D-8058-3613DF5620BB}"/>
              </a:ext>
            </a:extLst>
          </p:cNvPr>
          <p:cNvSpPr>
            <a:spLocks noGrp="1"/>
          </p:cNvSpPr>
          <p:nvPr>
            <p:ph idx="1"/>
          </p:nvPr>
        </p:nvSpPr>
        <p:spPr/>
        <p:txBody>
          <a:bodyPr>
            <a:normAutofit fontScale="77500" lnSpcReduction="20000"/>
          </a:bodyPr>
          <a:lstStyle/>
          <a:p>
            <a:r>
              <a:rPr lang="en-GB" dirty="0"/>
              <a:t>Adopting charitable status may benefit your club, but it also brings with it additional requirements.</a:t>
            </a:r>
          </a:p>
          <a:p>
            <a:r>
              <a:rPr lang="en-GB" dirty="0"/>
              <a:t>You will need to meet certain rules to be eligible to become a charity and meet ongoing annual reporting requirements.</a:t>
            </a:r>
          </a:p>
          <a:p>
            <a:endParaRPr lang="en-GB" dirty="0"/>
          </a:p>
          <a:p>
            <a:r>
              <a:rPr lang="en-GB" dirty="0"/>
              <a:t>Most clubs including those set up as unincorporated associations, companies limited by guarantee and community benefit societies can be charities.</a:t>
            </a:r>
          </a:p>
          <a:p>
            <a:r>
              <a:rPr lang="en-GB" dirty="0"/>
              <a:t>A CIC and non-charitable community benefit societies cannot be a charity but exist to benefit the wider community by trading to make a profit. As the name suggests, a Scottish Charitable Incorporated Organisation must be a charity and if it loses it’s charitable status, will revert to an unincorporated association.</a:t>
            </a:r>
            <a:endParaRPr lang="en-US" dirty="0"/>
          </a:p>
        </p:txBody>
      </p:sp>
    </p:spTree>
    <p:extLst>
      <p:ext uri="{BB962C8B-B14F-4D97-AF65-F5344CB8AC3E}">
        <p14:creationId xmlns:p14="http://schemas.microsoft.com/office/powerpoint/2010/main" val="2141976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2A73B-417C-3D4C-A0A4-74521A4E471E}"/>
              </a:ext>
            </a:extLst>
          </p:cNvPr>
          <p:cNvSpPr>
            <a:spLocks noGrp="1"/>
          </p:cNvSpPr>
          <p:nvPr>
            <p:ph type="title"/>
          </p:nvPr>
        </p:nvSpPr>
        <p:spPr/>
        <p:txBody>
          <a:bodyPr/>
          <a:lstStyle/>
          <a:p>
            <a:r>
              <a:rPr lang="en-US" dirty="0"/>
              <a:t>Disadvantages of Charitable Status</a:t>
            </a:r>
          </a:p>
        </p:txBody>
      </p:sp>
      <p:sp>
        <p:nvSpPr>
          <p:cNvPr id="3" name="Content Placeholder 2">
            <a:extLst>
              <a:ext uri="{FF2B5EF4-FFF2-40B4-BE49-F238E27FC236}">
                <a16:creationId xmlns:a16="http://schemas.microsoft.com/office/drawing/2014/main" id="{812A7B2F-91CC-9B4E-9B93-68187DEAB024}"/>
              </a:ext>
            </a:extLst>
          </p:cNvPr>
          <p:cNvSpPr>
            <a:spLocks noGrp="1"/>
          </p:cNvSpPr>
          <p:nvPr>
            <p:ph idx="1"/>
          </p:nvPr>
        </p:nvSpPr>
        <p:spPr/>
        <p:txBody>
          <a:bodyPr/>
          <a:lstStyle/>
          <a:p>
            <a:r>
              <a:rPr lang="en-GB" dirty="0"/>
              <a:t>Administration. Regulation by the Charity Commission can involve an additional administrative burden.</a:t>
            </a:r>
            <a:endParaRPr lang="en-US" dirty="0"/>
          </a:p>
        </p:txBody>
      </p:sp>
    </p:spTree>
    <p:extLst>
      <p:ext uri="{BB962C8B-B14F-4D97-AF65-F5344CB8AC3E}">
        <p14:creationId xmlns:p14="http://schemas.microsoft.com/office/powerpoint/2010/main" val="121691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83841-D3D1-7D4B-9E4A-0184A3E0BC22}"/>
              </a:ext>
            </a:extLst>
          </p:cNvPr>
          <p:cNvSpPr>
            <a:spLocks noGrp="1"/>
          </p:cNvSpPr>
          <p:nvPr>
            <p:ph type="title"/>
          </p:nvPr>
        </p:nvSpPr>
        <p:spPr/>
        <p:txBody>
          <a:bodyPr/>
          <a:lstStyle/>
          <a:p>
            <a:r>
              <a:rPr lang="en-US" dirty="0"/>
              <a:t>Advantages of Charitable Status</a:t>
            </a:r>
          </a:p>
        </p:txBody>
      </p:sp>
      <p:sp>
        <p:nvSpPr>
          <p:cNvPr id="3" name="Content Placeholder 2">
            <a:extLst>
              <a:ext uri="{FF2B5EF4-FFF2-40B4-BE49-F238E27FC236}">
                <a16:creationId xmlns:a16="http://schemas.microsoft.com/office/drawing/2014/main" id="{CDAC1E97-B5F6-C146-B3CF-102F060381E8}"/>
              </a:ext>
            </a:extLst>
          </p:cNvPr>
          <p:cNvSpPr>
            <a:spLocks noGrp="1"/>
          </p:cNvSpPr>
          <p:nvPr>
            <p:ph idx="1"/>
          </p:nvPr>
        </p:nvSpPr>
        <p:spPr/>
        <p:txBody>
          <a:bodyPr>
            <a:normAutofit fontScale="85000" lnSpcReduction="20000"/>
          </a:bodyPr>
          <a:lstStyle/>
          <a:p>
            <a:r>
              <a:rPr lang="en-GB" dirty="0"/>
              <a:t>Advantages of charitable status include:</a:t>
            </a:r>
          </a:p>
          <a:p>
            <a:endParaRPr lang="en-GB" dirty="0"/>
          </a:p>
          <a:p>
            <a:r>
              <a:rPr lang="en-GB" b="1" dirty="0"/>
              <a:t>Tax reliefs. </a:t>
            </a:r>
            <a:r>
              <a:rPr lang="en-GB" dirty="0"/>
              <a:t>Charities attract considerable tax advantages on charitable expenditure including trading profits, rental income, on profits if you sell an asset and when you buy property. A club will also benefit from 80% relief from Business Rates.</a:t>
            </a:r>
          </a:p>
          <a:p>
            <a:r>
              <a:rPr lang="en-GB" b="1" dirty="0"/>
              <a:t>Fundraising</a:t>
            </a:r>
            <a:r>
              <a:rPr lang="en-GB" dirty="0"/>
              <a:t>. People may view you differently as a charity. Charities often enjoy considerable support from funders and other potential supporters and can claim Gift Aid on donations. </a:t>
            </a:r>
          </a:p>
          <a:p>
            <a:r>
              <a:rPr lang="en-GB" b="1" dirty="0"/>
              <a:t>Other benefits</a:t>
            </a:r>
            <a:r>
              <a:rPr lang="en-GB" dirty="0"/>
              <a:t>. Amazon Smile, Easy Fundraising, Google Grants, TT-Exchange</a:t>
            </a:r>
            <a:endParaRPr lang="en-US" dirty="0"/>
          </a:p>
        </p:txBody>
      </p:sp>
    </p:spTree>
    <p:extLst>
      <p:ext uri="{BB962C8B-B14F-4D97-AF65-F5344CB8AC3E}">
        <p14:creationId xmlns:p14="http://schemas.microsoft.com/office/powerpoint/2010/main" val="2289029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Picture 3" descr="Club Development Logo.png"/>
          <p:cNvPicPr>
            <a:picLocks noChangeAspect="1"/>
          </p:cNvPicPr>
          <p:nvPr/>
        </p:nvPicPr>
        <p:blipFill>
          <a:blip r:embed="rId4" cstate="print"/>
          <a:stretch>
            <a:fillRect/>
          </a:stretch>
        </p:blipFill>
        <p:spPr>
          <a:xfrm>
            <a:off x="3276600" y="1372385"/>
            <a:ext cx="2286000" cy="1751815"/>
          </a:xfrm>
          <a:prstGeom prst="rect">
            <a:avLst/>
          </a:prstGeom>
        </p:spPr>
      </p:pic>
      <p:pic>
        <p:nvPicPr>
          <p:cNvPr id="5" name="Picture 4" descr="SDS.jpg"/>
          <p:cNvPicPr>
            <a:picLocks noChangeAspect="1"/>
          </p:cNvPicPr>
          <p:nvPr/>
        </p:nvPicPr>
        <p:blipFill>
          <a:blip r:embed="rId5" cstate="print"/>
          <a:stretch>
            <a:fillRect/>
          </a:stretch>
        </p:blipFill>
        <p:spPr>
          <a:xfrm>
            <a:off x="8077200" y="5562600"/>
            <a:ext cx="806196" cy="990600"/>
          </a:xfrm>
          <a:prstGeom prst="rect">
            <a:avLst/>
          </a:prstGeom>
        </p:spPr>
      </p:pic>
      <p:sp>
        <p:nvSpPr>
          <p:cNvPr id="10" name="Title 9"/>
          <p:cNvSpPr>
            <a:spLocks noGrp="1"/>
          </p:cNvSpPr>
          <p:nvPr>
            <p:ph type="title"/>
          </p:nvPr>
        </p:nvSpPr>
        <p:spPr/>
        <p:txBody>
          <a:bodyPr>
            <a:normAutofit fontScale="90000"/>
          </a:bodyPr>
          <a:lstStyle/>
          <a:p>
            <a:r>
              <a:rPr lang="en-GB" sz="4400" kern="1200" dirty="0">
                <a:solidFill>
                  <a:schemeClr val="tx1"/>
                </a:solidFill>
                <a:effectLst/>
                <a:latin typeface="+mj-lt"/>
                <a:ea typeface="+mj-ea"/>
                <a:cs typeface="+mj-cs"/>
              </a:rPr>
              <a:t>What changes?: Compliance/accounts and reporting</a:t>
            </a:r>
            <a:endParaRPr lang="en-GB" dirty="0"/>
          </a:p>
        </p:txBody>
      </p:sp>
      <p:sp>
        <p:nvSpPr>
          <p:cNvPr id="11" name="Text Placeholder 10"/>
          <p:cNvSpPr>
            <a:spLocks noGrp="1"/>
          </p:cNvSpPr>
          <p:nvPr>
            <p:ph type="body" idx="1"/>
          </p:nvPr>
        </p:nvSpPr>
        <p:spPr/>
        <p:txBody>
          <a:bodyPr/>
          <a:lstStyle/>
          <a:p>
            <a:endParaRPr lang="en-GB" dirty="0"/>
          </a:p>
        </p:txBody>
      </p:sp>
      <p:sp>
        <p:nvSpPr>
          <p:cNvPr id="8" name="Title 1"/>
          <p:cNvSpPr txBox="1">
            <a:spLocks/>
          </p:cNvSpPr>
          <p:nvPr/>
        </p:nvSpPr>
        <p:spPr>
          <a:xfrm>
            <a:off x="722313" y="4406900"/>
            <a:ext cx="7772400" cy="136207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9" name="Text Placeholder 3"/>
          <p:cNvSpPr txBox="1">
            <a:spLocks/>
          </p:cNvSpPr>
          <p:nvPr/>
        </p:nvSpPr>
        <p:spPr>
          <a:xfrm>
            <a:off x="722313" y="2906713"/>
            <a:ext cx="7772400" cy="150018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GB" dirty="0"/>
          </a:p>
        </p:txBody>
      </p:sp>
    </p:spTree>
    <p:extLst>
      <p:ext uri="{BB962C8B-B14F-4D97-AF65-F5344CB8AC3E}">
        <p14:creationId xmlns:p14="http://schemas.microsoft.com/office/powerpoint/2010/main" val="462221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b="1" kern="1200" dirty="0">
                <a:solidFill>
                  <a:schemeClr val="tx1"/>
                </a:solidFill>
                <a:effectLst/>
              </a:rPr>
              <a:t>Annual reporting / annual returns</a:t>
            </a:r>
            <a:endParaRPr lang="en-GB" sz="3200" b="1" dirty="0"/>
          </a:p>
        </p:txBody>
      </p:sp>
      <p:sp>
        <p:nvSpPr>
          <p:cNvPr id="3" name="Content Placeholder 2"/>
          <p:cNvSpPr>
            <a:spLocks noGrp="1"/>
          </p:cNvSpPr>
          <p:nvPr>
            <p:ph idx="1"/>
          </p:nvPr>
        </p:nvSpPr>
        <p:spPr/>
        <p:txBody>
          <a:bodyPr>
            <a:normAutofit fontScale="70000" lnSpcReduction="20000"/>
          </a:bodyPr>
          <a:lstStyle/>
          <a:p>
            <a:r>
              <a:rPr lang="en-GB" dirty="0"/>
              <a:t>This is a responsibility of </a:t>
            </a:r>
            <a:r>
              <a:rPr lang="en-GB" b="1" dirty="0"/>
              <a:t>all</a:t>
            </a:r>
            <a:r>
              <a:rPr lang="en-GB" dirty="0"/>
              <a:t> trustees, not just the treasurer, secretary or chair – and must be done on time (within 9 months of year end)</a:t>
            </a:r>
          </a:p>
          <a:p>
            <a:endParaRPr lang="en-GB" dirty="0"/>
          </a:p>
          <a:p>
            <a:r>
              <a:rPr lang="en-GB" dirty="0"/>
              <a:t>Annual return</a:t>
            </a:r>
          </a:p>
          <a:p>
            <a:pPr lvl="1"/>
            <a:r>
              <a:rPr lang="en-GB" dirty="0"/>
              <a:t>A legal requirement</a:t>
            </a:r>
          </a:p>
          <a:p>
            <a:pPr lvl="1"/>
            <a:r>
              <a:rPr lang="en-GB" dirty="0"/>
              <a:t>The numbers</a:t>
            </a:r>
          </a:p>
          <a:p>
            <a:pPr lvl="1"/>
            <a:endParaRPr lang="en-GB" dirty="0"/>
          </a:p>
          <a:p>
            <a:r>
              <a:rPr lang="en-GB" dirty="0"/>
              <a:t>Annual report</a:t>
            </a:r>
          </a:p>
          <a:p>
            <a:pPr lvl="1"/>
            <a:r>
              <a:rPr lang="en-GB" dirty="0"/>
              <a:t>A legal requirement</a:t>
            </a:r>
          </a:p>
          <a:p>
            <a:pPr lvl="1"/>
            <a:r>
              <a:rPr lang="en-GB" dirty="0"/>
              <a:t>Also an opportunity to tell your story, and demonstrate the difference you have made in the last year</a:t>
            </a:r>
          </a:p>
          <a:p>
            <a:pPr lvl="1"/>
            <a:r>
              <a:rPr lang="en-GB" dirty="0"/>
              <a:t>Connects the activities to your charitable purposes</a:t>
            </a:r>
          </a:p>
          <a:p>
            <a:pPr lvl="1"/>
            <a:r>
              <a:rPr lang="en-GB" dirty="0"/>
              <a:t>WHY your charity was set up</a:t>
            </a:r>
          </a:p>
          <a:p>
            <a:pPr lvl="1"/>
            <a:r>
              <a:rPr lang="en-GB" dirty="0"/>
              <a:t>WHO your charity helps</a:t>
            </a:r>
          </a:p>
          <a:p>
            <a:pPr lvl="1"/>
            <a:r>
              <a:rPr lang="en-GB" dirty="0"/>
              <a:t>WHAT was done, what was achieved, and what difference was made</a:t>
            </a:r>
          </a:p>
          <a:p>
            <a:pPr lvl="1"/>
            <a:endParaRPr lang="en-GB" dirty="0"/>
          </a:p>
          <a:p>
            <a:pPr lvl="1"/>
            <a:endParaRPr lang="en-GB" dirty="0"/>
          </a:p>
          <a:p>
            <a:pPr lvl="1"/>
            <a:endParaRPr lang="en-GB" dirty="0"/>
          </a:p>
          <a:p>
            <a:endParaRPr lang="en-GB" dirty="0"/>
          </a:p>
        </p:txBody>
      </p:sp>
    </p:spTree>
    <p:extLst>
      <p:ext uri="{BB962C8B-B14F-4D97-AF65-F5344CB8AC3E}">
        <p14:creationId xmlns:p14="http://schemas.microsoft.com/office/powerpoint/2010/main" val="3061504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B401-D349-0B40-A9F5-12ECF2BC6D0C}"/>
              </a:ext>
            </a:extLst>
          </p:cNvPr>
          <p:cNvSpPr>
            <a:spLocks noGrp="1"/>
          </p:cNvSpPr>
          <p:nvPr>
            <p:ph type="title"/>
          </p:nvPr>
        </p:nvSpPr>
        <p:spPr/>
        <p:txBody>
          <a:bodyPr/>
          <a:lstStyle/>
          <a:p>
            <a:r>
              <a:rPr lang="en-US" dirty="0"/>
              <a:t>Financial Reporting</a:t>
            </a:r>
          </a:p>
        </p:txBody>
      </p:sp>
      <p:sp>
        <p:nvSpPr>
          <p:cNvPr id="3" name="Content Placeholder 2">
            <a:extLst>
              <a:ext uri="{FF2B5EF4-FFF2-40B4-BE49-F238E27FC236}">
                <a16:creationId xmlns:a16="http://schemas.microsoft.com/office/drawing/2014/main" id="{63F7D387-35F8-2041-A0AC-745532BA533E}"/>
              </a:ext>
            </a:extLst>
          </p:cNvPr>
          <p:cNvSpPr>
            <a:spLocks noGrp="1"/>
          </p:cNvSpPr>
          <p:nvPr>
            <p:ph idx="1"/>
          </p:nvPr>
        </p:nvSpPr>
        <p:spPr/>
        <p:txBody>
          <a:bodyPr>
            <a:normAutofit fontScale="47500" lnSpcReduction="20000"/>
          </a:bodyPr>
          <a:lstStyle/>
          <a:p>
            <a:r>
              <a:rPr lang="en-GB" dirty="0"/>
              <a:t>You must prepare your charity's accounts in one of two ways, depending on the size of its income, its legal form or how its constitution is worded.</a:t>
            </a:r>
          </a:p>
          <a:p>
            <a:endParaRPr lang="en-GB" dirty="0"/>
          </a:p>
          <a:p>
            <a:r>
              <a:rPr lang="en-GB" b="1" dirty="0"/>
              <a:t>Receipts &amp; Payments</a:t>
            </a:r>
            <a:endParaRPr lang="en-GB" dirty="0"/>
          </a:p>
          <a:p>
            <a:r>
              <a:rPr lang="en-GB" b="1" u="sng" dirty="0">
                <a:hlinkClick r:id="rId3" tooltip="Receipts and Payments Accounts Work Pack"/>
              </a:rPr>
              <a:t>Receipts &amp; payments accounts</a:t>
            </a:r>
            <a:r>
              <a:rPr lang="en-GB" dirty="0"/>
              <a:t> are a simple form of accounting that consist of a summary of all monies received and paid via the bank and in cash by the charity during its financial year, along with a statement of balances.  </a:t>
            </a:r>
          </a:p>
          <a:p>
            <a:r>
              <a:rPr lang="en-GB" dirty="0"/>
              <a:t>This applies to charities with a gross annual income under £250,000 that are not companies, however, if:</a:t>
            </a:r>
          </a:p>
          <a:p>
            <a:r>
              <a:rPr lang="en-GB" dirty="0"/>
              <a:t>your charity's constitution says it should prepare accrued accounts</a:t>
            </a:r>
          </a:p>
          <a:p>
            <a:r>
              <a:rPr lang="en-GB" dirty="0"/>
              <a:t>your charity's trustees have taken a decision to prepare accrued accounts, or</a:t>
            </a:r>
          </a:p>
          <a:p>
            <a:r>
              <a:rPr lang="en-GB" dirty="0"/>
              <a:t>any enactment says that you should prepare accrued accounts,</a:t>
            </a:r>
          </a:p>
          <a:p>
            <a:r>
              <a:rPr lang="en-GB" dirty="0"/>
              <a:t>then you must prepare accrued accounts even if your charity's gross income would otherwise allow accounts to be produced on a receipts &amp; payments basis.</a:t>
            </a:r>
          </a:p>
          <a:p>
            <a:endParaRPr lang="en-GB" dirty="0"/>
          </a:p>
          <a:p>
            <a:r>
              <a:rPr lang="en-GB" b="1" dirty="0"/>
              <a:t>Accruals</a:t>
            </a:r>
            <a:endParaRPr lang="en-GB" dirty="0"/>
          </a:p>
          <a:p>
            <a:r>
              <a:rPr lang="en-GB" dirty="0"/>
              <a:t>Accounts prepared using the accruals basis allocate the costs or income of a particular activity according to when the liability is incurred, or when there is entitlement or certainty about income. This is not necessarily the date on which money is received or paid out. </a:t>
            </a:r>
          </a:p>
          <a:p>
            <a:endParaRPr lang="en-US" dirty="0"/>
          </a:p>
        </p:txBody>
      </p:sp>
    </p:spTree>
    <p:extLst>
      <p:ext uri="{BB962C8B-B14F-4D97-AF65-F5344CB8AC3E}">
        <p14:creationId xmlns:p14="http://schemas.microsoft.com/office/powerpoint/2010/main" val="2049343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963B0-0441-E544-BAFE-7572B7E6A32F}"/>
              </a:ext>
            </a:extLst>
          </p:cNvPr>
          <p:cNvSpPr>
            <a:spLocks noGrp="1"/>
          </p:cNvSpPr>
          <p:nvPr>
            <p:ph type="title"/>
          </p:nvPr>
        </p:nvSpPr>
        <p:spPr/>
        <p:txBody>
          <a:bodyPr/>
          <a:lstStyle/>
          <a:p>
            <a:r>
              <a:rPr lang="en-US" dirty="0"/>
              <a:t>Overview of session</a:t>
            </a:r>
          </a:p>
        </p:txBody>
      </p:sp>
      <p:graphicFrame>
        <p:nvGraphicFramePr>
          <p:cNvPr id="4" name="Content Placeholder 3">
            <a:extLst>
              <a:ext uri="{FF2B5EF4-FFF2-40B4-BE49-F238E27FC236}">
                <a16:creationId xmlns:a16="http://schemas.microsoft.com/office/drawing/2014/main" id="{65479C67-5265-E841-BE2F-011EB3DD049D}"/>
              </a:ext>
            </a:extLst>
          </p:cNvPr>
          <p:cNvGraphicFramePr>
            <a:graphicFrameLocks noGrp="1"/>
          </p:cNvGraphicFramePr>
          <p:nvPr>
            <p:ph idx="1"/>
            <p:extLst>
              <p:ext uri="{D42A27DB-BD31-4B8C-83A1-F6EECF244321}">
                <p14:modId xmlns:p14="http://schemas.microsoft.com/office/powerpoint/2010/main" val="831061497"/>
              </p:ext>
            </p:extLst>
          </p:nvPr>
        </p:nvGraphicFramePr>
        <p:xfrm>
          <a:off x="457200" y="1600200"/>
          <a:ext cx="304800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Content Placeholder 3">
            <a:extLst>
              <a:ext uri="{FF2B5EF4-FFF2-40B4-BE49-F238E27FC236}">
                <a16:creationId xmlns:a16="http://schemas.microsoft.com/office/drawing/2014/main" id="{50C5E0F3-2673-4549-BF12-E82F079C5827}"/>
              </a:ext>
            </a:extLst>
          </p:cNvPr>
          <p:cNvGraphicFramePr>
            <a:graphicFrameLocks/>
          </p:cNvGraphicFramePr>
          <p:nvPr>
            <p:extLst>
              <p:ext uri="{D42A27DB-BD31-4B8C-83A1-F6EECF244321}">
                <p14:modId xmlns:p14="http://schemas.microsoft.com/office/powerpoint/2010/main" val="4147396849"/>
              </p:ext>
            </p:extLst>
          </p:nvPr>
        </p:nvGraphicFramePr>
        <p:xfrm>
          <a:off x="4724400" y="1568153"/>
          <a:ext cx="3048000" cy="4953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348959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39681-E1D8-8B4F-90C9-676C9FF1B9FF}"/>
              </a:ext>
            </a:extLst>
          </p:cNvPr>
          <p:cNvSpPr>
            <a:spLocks noGrp="1"/>
          </p:cNvSpPr>
          <p:nvPr>
            <p:ph type="title"/>
          </p:nvPr>
        </p:nvSpPr>
        <p:spPr/>
        <p:txBody>
          <a:bodyPr/>
          <a:lstStyle/>
          <a:p>
            <a:r>
              <a:rPr lang="en-US" dirty="0"/>
              <a:t>Independent Examination</a:t>
            </a:r>
          </a:p>
        </p:txBody>
      </p:sp>
      <p:sp>
        <p:nvSpPr>
          <p:cNvPr id="3" name="Content Placeholder 2">
            <a:extLst>
              <a:ext uri="{FF2B5EF4-FFF2-40B4-BE49-F238E27FC236}">
                <a16:creationId xmlns:a16="http://schemas.microsoft.com/office/drawing/2014/main" id="{1F448ADB-AF2E-5541-8208-29DEB0D3F66B}"/>
              </a:ext>
            </a:extLst>
          </p:cNvPr>
          <p:cNvSpPr>
            <a:spLocks noGrp="1"/>
          </p:cNvSpPr>
          <p:nvPr>
            <p:ph idx="1"/>
          </p:nvPr>
        </p:nvSpPr>
        <p:spPr/>
        <p:txBody>
          <a:bodyPr/>
          <a:lstStyle/>
          <a:p>
            <a:r>
              <a:rPr lang="en-GB" dirty="0"/>
              <a:t>The </a:t>
            </a:r>
            <a:r>
              <a:rPr lang="en-GB" b="1" dirty="0"/>
              <a:t>independent examination</a:t>
            </a:r>
            <a:r>
              <a:rPr lang="en-GB" dirty="0"/>
              <a:t> of receipts and payments </a:t>
            </a:r>
            <a:r>
              <a:rPr lang="en-GB" b="1" dirty="0"/>
              <a:t>accounts</a:t>
            </a:r>
            <a:r>
              <a:rPr lang="en-GB" dirty="0"/>
              <a:t> must be carried out by someone </a:t>
            </a:r>
            <a:r>
              <a:rPr lang="en-GB" b="1" dirty="0"/>
              <a:t>independent</a:t>
            </a:r>
            <a:r>
              <a:rPr lang="en-GB" dirty="0"/>
              <a:t> of the management and administration of the </a:t>
            </a:r>
            <a:r>
              <a:rPr lang="en-GB" b="1" dirty="0"/>
              <a:t>charity</a:t>
            </a:r>
            <a:r>
              <a:rPr lang="en-GB" dirty="0"/>
              <a:t> and whom the </a:t>
            </a:r>
            <a:r>
              <a:rPr lang="en-GB" b="1" dirty="0"/>
              <a:t>charity</a:t>
            </a:r>
            <a:r>
              <a:rPr lang="en-GB" dirty="0"/>
              <a:t> trustees believe has the required skills and experience to carry out a competent </a:t>
            </a:r>
            <a:r>
              <a:rPr lang="en-GB" b="1" dirty="0"/>
              <a:t>examination</a:t>
            </a:r>
            <a:r>
              <a:rPr lang="en-GB" dirty="0"/>
              <a:t> of the </a:t>
            </a:r>
            <a:r>
              <a:rPr lang="en-GB" b="1" dirty="0"/>
              <a:t>accounts</a:t>
            </a:r>
            <a:endParaRPr lang="en-US" dirty="0"/>
          </a:p>
        </p:txBody>
      </p:sp>
    </p:spTree>
    <p:extLst>
      <p:ext uri="{BB962C8B-B14F-4D97-AF65-F5344CB8AC3E}">
        <p14:creationId xmlns:p14="http://schemas.microsoft.com/office/powerpoint/2010/main" val="602446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C5C32-37F1-AE4B-BFFA-27807FEA81E6}"/>
              </a:ext>
            </a:extLst>
          </p:cNvPr>
          <p:cNvSpPr>
            <a:spLocks noGrp="1"/>
          </p:cNvSpPr>
          <p:nvPr>
            <p:ph type="title"/>
          </p:nvPr>
        </p:nvSpPr>
        <p:spPr/>
        <p:txBody>
          <a:bodyPr/>
          <a:lstStyle/>
          <a:p>
            <a:r>
              <a:rPr lang="en-US" dirty="0"/>
              <a:t>Reporting</a:t>
            </a:r>
          </a:p>
        </p:txBody>
      </p:sp>
      <p:sp>
        <p:nvSpPr>
          <p:cNvPr id="3" name="Content Placeholder 2">
            <a:extLst>
              <a:ext uri="{FF2B5EF4-FFF2-40B4-BE49-F238E27FC236}">
                <a16:creationId xmlns:a16="http://schemas.microsoft.com/office/drawing/2014/main" id="{48A32280-C4B0-8040-B2A3-86BCDE9474E3}"/>
              </a:ext>
            </a:extLst>
          </p:cNvPr>
          <p:cNvSpPr>
            <a:spLocks noGrp="1"/>
          </p:cNvSpPr>
          <p:nvPr>
            <p:ph idx="1"/>
          </p:nvPr>
        </p:nvSpPr>
        <p:spPr/>
        <p:txBody>
          <a:bodyPr/>
          <a:lstStyle/>
          <a:p>
            <a:r>
              <a:rPr lang="en-US" dirty="0"/>
              <a:t>One of the key differences as a charity would be the requirement to report on your activities/finances and the availability of this information. </a:t>
            </a:r>
          </a:p>
          <a:p>
            <a:r>
              <a:rPr lang="en-US" dirty="0"/>
              <a:t>The following slides show the publicly available information about a charity registered with OSCR.</a:t>
            </a:r>
          </a:p>
        </p:txBody>
      </p:sp>
    </p:spTree>
    <p:extLst>
      <p:ext uri="{BB962C8B-B14F-4D97-AF65-F5344CB8AC3E}">
        <p14:creationId xmlns:p14="http://schemas.microsoft.com/office/powerpoint/2010/main" val="3656032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FD042-ABD5-6444-968C-CBD75D909CB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BC490EB-8856-F64E-9870-691E509A30B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0371" t="11316" r="20371" b="24486"/>
          <a:stretch/>
        </p:blipFill>
        <p:spPr>
          <a:xfrm>
            <a:off x="1008187" y="1676400"/>
            <a:ext cx="7127626" cy="4343399"/>
          </a:xfrm>
        </p:spPr>
      </p:pic>
    </p:spTree>
    <p:extLst>
      <p:ext uri="{BB962C8B-B14F-4D97-AF65-F5344CB8AC3E}">
        <p14:creationId xmlns:p14="http://schemas.microsoft.com/office/powerpoint/2010/main" val="1899727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A9BDB-7E30-EA45-9B66-DC9471E0C7B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7C78932-D7C7-6847-839B-FDB34C1959F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9815" t="16255" r="19444" b="36008"/>
          <a:stretch/>
        </p:blipFill>
        <p:spPr>
          <a:xfrm>
            <a:off x="1530096" y="1752600"/>
            <a:ext cx="6096000" cy="4017819"/>
          </a:xfrm>
        </p:spPr>
      </p:pic>
    </p:spTree>
    <p:extLst>
      <p:ext uri="{BB962C8B-B14F-4D97-AF65-F5344CB8AC3E}">
        <p14:creationId xmlns:p14="http://schemas.microsoft.com/office/powerpoint/2010/main" val="1648670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53968-D6E5-774B-9F8E-1622F06B9D4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2F368FE-800B-5B4B-B0A7-56468BF437E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9815" t="31070" r="19444" b="30914"/>
          <a:stretch/>
        </p:blipFill>
        <p:spPr>
          <a:xfrm>
            <a:off x="1066800" y="1905001"/>
            <a:ext cx="7404095" cy="3886200"/>
          </a:xfrm>
        </p:spPr>
      </p:pic>
    </p:spTree>
    <p:extLst>
      <p:ext uri="{BB962C8B-B14F-4D97-AF65-F5344CB8AC3E}">
        <p14:creationId xmlns:p14="http://schemas.microsoft.com/office/powerpoint/2010/main" val="3705947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6B69-03F9-A44C-A55A-655FE549A6B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D57E8BC-D0C7-5B40-AC40-D13E4ABCDC2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0741" t="24486" r="21296" b="27777"/>
          <a:stretch/>
        </p:blipFill>
        <p:spPr>
          <a:xfrm>
            <a:off x="1866900" y="1752600"/>
            <a:ext cx="5410200" cy="3826729"/>
          </a:xfrm>
        </p:spPr>
      </p:pic>
    </p:spTree>
    <p:extLst>
      <p:ext uri="{BB962C8B-B14F-4D97-AF65-F5344CB8AC3E}">
        <p14:creationId xmlns:p14="http://schemas.microsoft.com/office/powerpoint/2010/main" val="1528924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Picture 3" descr="Club Development Logo.png"/>
          <p:cNvPicPr>
            <a:picLocks noChangeAspect="1"/>
          </p:cNvPicPr>
          <p:nvPr/>
        </p:nvPicPr>
        <p:blipFill>
          <a:blip r:embed="rId4" cstate="print"/>
          <a:stretch>
            <a:fillRect/>
          </a:stretch>
        </p:blipFill>
        <p:spPr>
          <a:xfrm>
            <a:off x="3276600" y="1372385"/>
            <a:ext cx="2286000" cy="1751815"/>
          </a:xfrm>
          <a:prstGeom prst="rect">
            <a:avLst/>
          </a:prstGeom>
        </p:spPr>
      </p:pic>
      <p:pic>
        <p:nvPicPr>
          <p:cNvPr id="5" name="Picture 4" descr="SDS.jpg"/>
          <p:cNvPicPr>
            <a:picLocks noChangeAspect="1"/>
          </p:cNvPicPr>
          <p:nvPr/>
        </p:nvPicPr>
        <p:blipFill>
          <a:blip r:embed="rId5" cstate="print"/>
          <a:stretch>
            <a:fillRect/>
          </a:stretch>
        </p:blipFill>
        <p:spPr>
          <a:xfrm>
            <a:off x="8077200" y="5562600"/>
            <a:ext cx="806196" cy="990600"/>
          </a:xfrm>
          <a:prstGeom prst="rect">
            <a:avLst/>
          </a:prstGeom>
        </p:spPr>
      </p:pic>
      <p:sp>
        <p:nvSpPr>
          <p:cNvPr id="10" name="Title 9"/>
          <p:cNvSpPr>
            <a:spLocks noGrp="1"/>
          </p:cNvSpPr>
          <p:nvPr>
            <p:ph type="title"/>
          </p:nvPr>
        </p:nvSpPr>
        <p:spPr/>
        <p:txBody>
          <a:bodyPr>
            <a:normAutofit/>
          </a:bodyPr>
          <a:lstStyle/>
          <a:p>
            <a:r>
              <a:rPr lang="en-GB" dirty="0"/>
              <a:t>THANK YOU</a:t>
            </a:r>
          </a:p>
        </p:txBody>
      </p:sp>
      <p:sp>
        <p:nvSpPr>
          <p:cNvPr id="11" name="Text Placeholder 10"/>
          <p:cNvSpPr>
            <a:spLocks noGrp="1"/>
          </p:cNvSpPr>
          <p:nvPr>
            <p:ph type="body" idx="1"/>
          </p:nvPr>
        </p:nvSpPr>
        <p:spPr/>
        <p:txBody>
          <a:bodyPr/>
          <a:lstStyle/>
          <a:p>
            <a:endParaRPr lang="en-GB" dirty="0"/>
          </a:p>
        </p:txBody>
      </p:sp>
      <p:sp>
        <p:nvSpPr>
          <p:cNvPr id="8" name="Title 1"/>
          <p:cNvSpPr txBox="1">
            <a:spLocks/>
          </p:cNvSpPr>
          <p:nvPr/>
        </p:nvSpPr>
        <p:spPr>
          <a:xfrm>
            <a:off x="722313" y="4406900"/>
            <a:ext cx="7772400" cy="136207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9" name="Text Placeholder 3"/>
          <p:cNvSpPr txBox="1">
            <a:spLocks/>
          </p:cNvSpPr>
          <p:nvPr/>
        </p:nvSpPr>
        <p:spPr>
          <a:xfrm>
            <a:off x="722313" y="2906713"/>
            <a:ext cx="7772400" cy="150018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GB" dirty="0"/>
          </a:p>
        </p:txBody>
      </p:sp>
    </p:spTree>
    <p:extLst>
      <p:ext uri="{BB962C8B-B14F-4D97-AF65-F5344CB8AC3E}">
        <p14:creationId xmlns:p14="http://schemas.microsoft.com/office/powerpoint/2010/main" val="486193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Picture 3" descr="Club Development Logo.png"/>
          <p:cNvPicPr>
            <a:picLocks noChangeAspect="1"/>
          </p:cNvPicPr>
          <p:nvPr/>
        </p:nvPicPr>
        <p:blipFill>
          <a:blip r:embed="rId4" cstate="print"/>
          <a:stretch>
            <a:fillRect/>
          </a:stretch>
        </p:blipFill>
        <p:spPr>
          <a:xfrm>
            <a:off x="3276600" y="1372385"/>
            <a:ext cx="2286000" cy="1751815"/>
          </a:xfrm>
          <a:prstGeom prst="rect">
            <a:avLst/>
          </a:prstGeom>
        </p:spPr>
      </p:pic>
      <p:pic>
        <p:nvPicPr>
          <p:cNvPr id="5" name="Picture 4" descr="SDS.jpg"/>
          <p:cNvPicPr>
            <a:picLocks noChangeAspect="1"/>
          </p:cNvPicPr>
          <p:nvPr/>
        </p:nvPicPr>
        <p:blipFill>
          <a:blip r:embed="rId5" cstate="print"/>
          <a:stretch>
            <a:fillRect/>
          </a:stretch>
        </p:blipFill>
        <p:spPr>
          <a:xfrm>
            <a:off x="8077200" y="5562600"/>
            <a:ext cx="806196" cy="990600"/>
          </a:xfrm>
          <a:prstGeom prst="rect">
            <a:avLst/>
          </a:prstGeom>
        </p:spPr>
      </p:pic>
      <p:sp>
        <p:nvSpPr>
          <p:cNvPr id="10" name="Title 9"/>
          <p:cNvSpPr>
            <a:spLocks noGrp="1"/>
          </p:cNvSpPr>
          <p:nvPr>
            <p:ph type="title"/>
          </p:nvPr>
        </p:nvSpPr>
        <p:spPr/>
        <p:txBody>
          <a:bodyPr>
            <a:normAutofit/>
          </a:bodyPr>
          <a:lstStyle/>
          <a:p>
            <a:r>
              <a:rPr lang="en-GB" dirty="0"/>
              <a:t>Legal Structures: Your Current Status and Options</a:t>
            </a:r>
          </a:p>
        </p:txBody>
      </p:sp>
      <p:sp>
        <p:nvSpPr>
          <p:cNvPr id="11" name="Text Placeholder 10"/>
          <p:cNvSpPr>
            <a:spLocks noGrp="1"/>
          </p:cNvSpPr>
          <p:nvPr>
            <p:ph type="body" idx="1"/>
          </p:nvPr>
        </p:nvSpPr>
        <p:spPr/>
        <p:txBody>
          <a:bodyPr/>
          <a:lstStyle/>
          <a:p>
            <a:r>
              <a:rPr lang="en-GB" dirty="0"/>
              <a:t>PART ONE	</a:t>
            </a:r>
          </a:p>
        </p:txBody>
      </p:sp>
      <p:sp>
        <p:nvSpPr>
          <p:cNvPr id="8" name="Title 1"/>
          <p:cNvSpPr txBox="1">
            <a:spLocks/>
          </p:cNvSpPr>
          <p:nvPr/>
        </p:nvSpPr>
        <p:spPr>
          <a:xfrm>
            <a:off x="722313" y="4406900"/>
            <a:ext cx="7772400" cy="136207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9" name="Text Placeholder 3"/>
          <p:cNvSpPr txBox="1">
            <a:spLocks/>
          </p:cNvSpPr>
          <p:nvPr/>
        </p:nvSpPr>
        <p:spPr>
          <a:xfrm>
            <a:off x="722313" y="2906713"/>
            <a:ext cx="7772400" cy="150018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GB" dirty="0"/>
          </a:p>
        </p:txBody>
      </p:sp>
    </p:spTree>
    <p:extLst>
      <p:ext uri="{BB962C8B-B14F-4D97-AF65-F5344CB8AC3E}">
        <p14:creationId xmlns:p14="http://schemas.microsoft.com/office/powerpoint/2010/main" val="3372782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9256-7E4C-A246-B0D2-6564DD751857}"/>
              </a:ext>
            </a:extLst>
          </p:cNvPr>
          <p:cNvSpPr>
            <a:spLocks noGrp="1"/>
          </p:cNvSpPr>
          <p:nvPr>
            <p:ph type="title"/>
          </p:nvPr>
        </p:nvSpPr>
        <p:spPr/>
        <p:txBody>
          <a:bodyPr/>
          <a:lstStyle/>
          <a:p>
            <a:r>
              <a:rPr lang="en-US" dirty="0"/>
              <a:t>Unincorporated Association</a:t>
            </a:r>
          </a:p>
        </p:txBody>
      </p:sp>
      <p:sp>
        <p:nvSpPr>
          <p:cNvPr id="3" name="Content Placeholder 2">
            <a:extLst>
              <a:ext uri="{FF2B5EF4-FFF2-40B4-BE49-F238E27FC236}">
                <a16:creationId xmlns:a16="http://schemas.microsoft.com/office/drawing/2014/main" id="{4CED5E5B-CBB1-3943-897C-21062180DD2F}"/>
              </a:ext>
            </a:extLst>
          </p:cNvPr>
          <p:cNvSpPr>
            <a:spLocks noGrp="1"/>
          </p:cNvSpPr>
          <p:nvPr>
            <p:ph idx="1"/>
          </p:nvPr>
        </p:nvSpPr>
        <p:spPr/>
        <p:txBody>
          <a:bodyPr>
            <a:normAutofit/>
          </a:bodyPr>
          <a:lstStyle/>
          <a:p>
            <a:r>
              <a:rPr lang="en-GB" dirty="0"/>
              <a:t>Clubs can either be structured as Unincorporated or Incorporated organisations. </a:t>
            </a:r>
          </a:p>
          <a:p>
            <a:r>
              <a:rPr lang="en-GB" dirty="0"/>
              <a:t>Many sports clubs set up and continue to run as an unincorporated association, bound together by common rules.</a:t>
            </a:r>
          </a:p>
          <a:p>
            <a:r>
              <a:rPr lang="en-GB" dirty="0"/>
              <a:t>An unincorporated association can be well suited to smaller, simpler clubs and </a:t>
            </a:r>
            <a:r>
              <a:rPr lang="en-US" dirty="0"/>
              <a:t>they’re easy to set up and are flexible.</a:t>
            </a:r>
          </a:p>
        </p:txBody>
      </p:sp>
    </p:spTree>
    <p:extLst>
      <p:ext uri="{BB962C8B-B14F-4D97-AF65-F5344CB8AC3E}">
        <p14:creationId xmlns:p14="http://schemas.microsoft.com/office/powerpoint/2010/main" val="896653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4D7ED-628E-9E4E-8EA2-C7512153A9DE}"/>
              </a:ext>
            </a:extLst>
          </p:cNvPr>
          <p:cNvSpPr>
            <a:spLocks noGrp="1"/>
          </p:cNvSpPr>
          <p:nvPr>
            <p:ph type="title"/>
          </p:nvPr>
        </p:nvSpPr>
        <p:spPr/>
        <p:txBody>
          <a:bodyPr/>
          <a:lstStyle/>
          <a:p>
            <a:r>
              <a:rPr lang="en-US" dirty="0"/>
              <a:t>Unincorporated Association</a:t>
            </a:r>
          </a:p>
        </p:txBody>
      </p:sp>
      <p:sp>
        <p:nvSpPr>
          <p:cNvPr id="3" name="Content Placeholder 2">
            <a:extLst>
              <a:ext uri="{FF2B5EF4-FFF2-40B4-BE49-F238E27FC236}">
                <a16:creationId xmlns:a16="http://schemas.microsoft.com/office/drawing/2014/main" id="{5437A95E-4FC5-B840-BFB0-97A3669D7D0B}"/>
              </a:ext>
            </a:extLst>
          </p:cNvPr>
          <p:cNvSpPr>
            <a:spLocks noGrp="1"/>
          </p:cNvSpPr>
          <p:nvPr>
            <p:ph idx="1"/>
          </p:nvPr>
        </p:nvSpPr>
        <p:spPr/>
        <p:txBody>
          <a:bodyPr>
            <a:normAutofit fontScale="92500" lnSpcReduction="20000"/>
          </a:bodyPr>
          <a:lstStyle/>
          <a:p>
            <a:r>
              <a:rPr lang="en-US" dirty="0"/>
              <a:t>However, as an unincorporated </a:t>
            </a:r>
            <a:r>
              <a:rPr lang="en-US" dirty="0" err="1"/>
              <a:t>organisation</a:t>
            </a:r>
            <a:r>
              <a:rPr lang="en-US" dirty="0"/>
              <a:t>, if you enter into contracts, own assets, employ staff or face a claim, for example from an injured participant, all costs and liability could fall on individuals in your club</a:t>
            </a:r>
          </a:p>
          <a:p>
            <a:r>
              <a:rPr lang="en-GB" dirty="0"/>
              <a:t>Typically unincorporated clubs would not employ staff, own significant assets (e.g. land, investments or facilities), enter into significant contracts or look for significant funding opportunities.</a:t>
            </a:r>
            <a:endParaRPr lang="en-US" dirty="0"/>
          </a:p>
          <a:p>
            <a:pPr marL="0" indent="0">
              <a:buNone/>
            </a:pPr>
            <a:br>
              <a:rPr lang="en-GB" dirty="0"/>
            </a:br>
            <a:endParaRPr lang="en-GB" dirty="0"/>
          </a:p>
          <a:p>
            <a:endParaRPr lang="en-US" dirty="0"/>
          </a:p>
        </p:txBody>
      </p:sp>
    </p:spTree>
    <p:extLst>
      <p:ext uri="{BB962C8B-B14F-4D97-AF65-F5344CB8AC3E}">
        <p14:creationId xmlns:p14="http://schemas.microsoft.com/office/powerpoint/2010/main" val="393655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1DFB-B230-A24E-8C3A-A7143A85E6D3}"/>
              </a:ext>
            </a:extLst>
          </p:cNvPr>
          <p:cNvSpPr>
            <a:spLocks noGrp="1"/>
          </p:cNvSpPr>
          <p:nvPr>
            <p:ph type="title"/>
          </p:nvPr>
        </p:nvSpPr>
        <p:spPr/>
        <p:txBody>
          <a:bodyPr/>
          <a:lstStyle/>
          <a:p>
            <a:r>
              <a:rPr lang="en-US" dirty="0"/>
              <a:t>Benefits of </a:t>
            </a:r>
            <a:r>
              <a:rPr lang="en-US" dirty="0" err="1"/>
              <a:t>Unincorporation</a:t>
            </a:r>
            <a:endParaRPr lang="en-US" dirty="0"/>
          </a:p>
        </p:txBody>
      </p:sp>
      <p:sp>
        <p:nvSpPr>
          <p:cNvPr id="3" name="Content Placeholder 2">
            <a:extLst>
              <a:ext uri="{FF2B5EF4-FFF2-40B4-BE49-F238E27FC236}">
                <a16:creationId xmlns:a16="http://schemas.microsoft.com/office/drawing/2014/main" id="{A6DB1067-93A5-0E43-8EA5-BB0A31262638}"/>
              </a:ext>
            </a:extLst>
          </p:cNvPr>
          <p:cNvSpPr>
            <a:spLocks noGrp="1"/>
          </p:cNvSpPr>
          <p:nvPr>
            <p:ph idx="1"/>
          </p:nvPr>
        </p:nvSpPr>
        <p:spPr/>
        <p:txBody>
          <a:bodyPr>
            <a:normAutofit fontScale="92500" lnSpcReduction="10000"/>
          </a:bodyPr>
          <a:lstStyle/>
          <a:p>
            <a:r>
              <a:rPr lang="en-GB" b="1" dirty="0"/>
              <a:t>Simple administration.</a:t>
            </a:r>
            <a:r>
              <a:rPr lang="en-GB" dirty="0"/>
              <a:t> Unincorporated associations (unless also a charity) do not have the same legal and administrative requirements that companies have (e.g. the requirement to file accounts or an annual return).</a:t>
            </a:r>
          </a:p>
          <a:p>
            <a:r>
              <a:rPr lang="en-GB" b="1" dirty="0"/>
              <a:t>Flexible.</a:t>
            </a:r>
            <a:r>
              <a:rPr lang="en-GB" dirty="0"/>
              <a:t> The rules of an unincorporated association can be whatever they choose, provided they are lawful, and can be easily updated. Remember the rules of your governing body, or the requirements for grant funding, may need your Constitution to contain certain clauses.</a:t>
            </a:r>
          </a:p>
          <a:p>
            <a:endParaRPr lang="en-US" dirty="0"/>
          </a:p>
        </p:txBody>
      </p:sp>
    </p:spTree>
    <p:extLst>
      <p:ext uri="{BB962C8B-B14F-4D97-AF65-F5344CB8AC3E}">
        <p14:creationId xmlns:p14="http://schemas.microsoft.com/office/powerpoint/2010/main" val="1974958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A4FF6-5046-4B42-B31E-0D783B8A07F6}"/>
              </a:ext>
            </a:extLst>
          </p:cNvPr>
          <p:cNvSpPr>
            <a:spLocks noGrp="1"/>
          </p:cNvSpPr>
          <p:nvPr>
            <p:ph type="title"/>
          </p:nvPr>
        </p:nvSpPr>
        <p:spPr/>
        <p:txBody>
          <a:bodyPr/>
          <a:lstStyle/>
          <a:p>
            <a:r>
              <a:rPr lang="en-US" dirty="0"/>
              <a:t>Disadvantages of unincorporated associations</a:t>
            </a:r>
          </a:p>
        </p:txBody>
      </p:sp>
      <p:sp>
        <p:nvSpPr>
          <p:cNvPr id="3" name="Content Placeholder 2">
            <a:extLst>
              <a:ext uri="{FF2B5EF4-FFF2-40B4-BE49-F238E27FC236}">
                <a16:creationId xmlns:a16="http://schemas.microsoft.com/office/drawing/2014/main" id="{7CB9A11C-A5D6-C640-AB0B-5DA2871FD10F}"/>
              </a:ext>
            </a:extLst>
          </p:cNvPr>
          <p:cNvSpPr>
            <a:spLocks noGrp="1"/>
          </p:cNvSpPr>
          <p:nvPr>
            <p:ph idx="1"/>
          </p:nvPr>
        </p:nvSpPr>
        <p:spPr/>
        <p:txBody>
          <a:bodyPr>
            <a:normAutofit fontScale="85000" lnSpcReduction="10000"/>
          </a:bodyPr>
          <a:lstStyle/>
          <a:p>
            <a:r>
              <a:rPr lang="en-GB" b="1" dirty="0"/>
              <a:t>No separate legal identity. </a:t>
            </a:r>
            <a:r>
              <a:rPr lang="en-GB" dirty="0"/>
              <a:t>An unincorporated association is not separated from its members in the eyes of the law. This means committee members will have to enter into contracts, or hold assets, on behalf of the club, rather than the club itself. In the event of a claim against the club or breach of contract members of the committee, or wider club could be personally liable (especially as public limited liability insurance doesn’t protect in all instances).</a:t>
            </a:r>
          </a:p>
          <a:p>
            <a:r>
              <a:rPr lang="en-GB" b="1" dirty="0"/>
              <a:t>Transfer of assets</a:t>
            </a:r>
            <a:r>
              <a:rPr lang="en-GB" dirty="0"/>
              <a:t>. As assets are held by individuals on behalf of the club, rather than the club itself, they must be transferred if that person leaves the club.</a:t>
            </a:r>
            <a:endParaRPr lang="en-US" dirty="0"/>
          </a:p>
        </p:txBody>
      </p:sp>
    </p:spTree>
    <p:extLst>
      <p:ext uri="{BB962C8B-B14F-4D97-AF65-F5344CB8AC3E}">
        <p14:creationId xmlns:p14="http://schemas.microsoft.com/office/powerpoint/2010/main" val="425183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92050-8557-7841-B7AC-92C48060A22E}"/>
              </a:ext>
            </a:extLst>
          </p:cNvPr>
          <p:cNvSpPr>
            <a:spLocks noGrp="1"/>
          </p:cNvSpPr>
          <p:nvPr>
            <p:ph type="title"/>
          </p:nvPr>
        </p:nvSpPr>
        <p:spPr/>
        <p:txBody>
          <a:bodyPr/>
          <a:lstStyle/>
          <a:p>
            <a:r>
              <a:rPr lang="en-US" dirty="0"/>
              <a:t>Incorporation</a:t>
            </a:r>
          </a:p>
        </p:txBody>
      </p:sp>
      <p:sp>
        <p:nvSpPr>
          <p:cNvPr id="3" name="Content Placeholder 2">
            <a:extLst>
              <a:ext uri="{FF2B5EF4-FFF2-40B4-BE49-F238E27FC236}">
                <a16:creationId xmlns:a16="http://schemas.microsoft.com/office/drawing/2014/main" id="{1D9FA5B2-9781-E94C-B3A5-AEBE2D47477D}"/>
              </a:ext>
            </a:extLst>
          </p:cNvPr>
          <p:cNvSpPr>
            <a:spLocks noGrp="1"/>
          </p:cNvSpPr>
          <p:nvPr>
            <p:ph idx="1"/>
          </p:nvPr>
        </p:nvSpPr>
        <p:spPr/>
        <p:txBody>
          <a:bodyPr>
            <a:normAutofit lnSpcReduction="10000"/>
          </a:bodyPr>
          <a:lstStyle/>
          <a:p>
            <a:r>
              <a:rPr lang="en-GB" dirty="0"/>
              <a:t>It is important that your club is structured, from a legal perspective, in a way that best suits your needs now and in the future.</a:t>
            </a:r>
          </a:p>
          <a:p>
            <a:r>
              <a:rPr lang="en-GB" dirty="0"/>
              <a:t>If your club is small, doesn’t own any assets, enter into contracts or employ staff, you may wish to remain unincorporated.</a:t>
            </a:r>
          </a:p>
          <a:p>
            <a:r>
              <a:rPr lang="en-GB" dirty="0"/>
              <a:t>If you can’t describe your club in this way, or believe there are additional benefits for your club from incorporating, you might want to consider incorporation. </a:t>
            </a:r>
            <a:endParaRPr lang="en-US" dirty="0"/>
          </a:p>
        </p:txBody>
      </p:sp>
    </p:spTree>
    <p:extLst>
      <p:ext uri="{BB962C8B-B14F-4D97-AF65-F5344CB8AC3E}">
        <p14:creationId xmlns:p14="http://schemas.microsoft.com/office/powerpoint/2010/main" val="9730784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1925</TotalTime>
  <Words>2146</Words>
  <Application>Microsoft Macintosh PowerPoint</Application>
  <PresentationFormat>On-screen Show (4:3)</PresentationFormat>
  <Paragraphs>205</Paragraphs>
  <Slides>36</Slides>
  <Notes>27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Legal Structures for Sports Clubs</vt:lpstr>
      <vt:lpstr>About Club Development Scotland</vt:lpstr>
      <vt:lpstr>Overview of session</vt:lpstr>
      <vt:lpstr>Legal Structures: Your Current Status and Options</vt:lpstr>
      <vt:lpstr>Unincorporated Association</vt:lpstr>
      <vt:lpstr>Unincorporated Association</vt:lpstr>
      <vt:lpstr>Benefits of Unincorporation</vt:lpstr>
      <vt:lpstr>Disadvantages of unincorporated associations</vt:lpstr>
      <vt:lpstr>Incorporation</vt:lpstr>
      <vt:lpstr>Limited liability </vt:lpstr>
      <vt:lpstr>Benefits of Incorporation</vt:lpstr>
      <vt:lpstr>Drawbacks of Incorporation</vt:lpstr>
      <vt:lpstr>1. Choosing a Structure</vt:lpstr>
      <vt:lpstr>Overview of legal structures</vt:lpstr>
      <vt:lpstr>Company Limited by Guarantee</vt:lpstr>
      <vt:lpstr>Community Interest Company</vt:lpstr>
      <vt:lpstr>Community Benefit Society</vt:lpstr>
      <vt:lpstr>Scottish Charitable Incorporated Organisation (SCIO)</vt:lpstr>
      <vt:lpstr>Advantages of incorporation as a SCIO</vt:lpstr>
      <vt:lpstr>Athletics Clubs as SCIOs</vt:lpstr>
      <vt:lpstr>Overview of the SCIO registration process</vt:lpstr>
      <vt:lpstr>The Charity Test</vt:lpstr>
      <vt:lpstr>Sports clubs as charities</vt:lpstr>
      <vt:lpstr>Charitable Status</vt:lpstr>
      <vt:lpstr>Disadvantages of Charitable Status</vt:lpstr>
      <vt:lpstr>Advantages of Charitable Status</vt:lpstr>
      <vt:lpstr>What changes?: Compliance/accounts and reporting</vt:lpstr>
      <vt:lpstr>Annual reporting / annual returns</vt:lpstr>
      <vt:lpstr>Financial Reporting</vt:lpstr>
      <vt:lpstr>Independent Examination</vt:lpstr>
      <vt:lpstr>Reporting</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Club Development Scotland</dc:title>
  <dc:creator>User</dc:creator>
  <cp:lastModifiedBy>Andrew Jenkin</cp:lastModifiedBy>
  <cp:revision>92</cp:revision>
  <cp:lastPrinted>2019-04-26T11:04:24Z</cp:lastPrinted>
  <dcterms:created xsi:type="dcterms:W3CDTF">2016-06-06T08:35:34Z</dcterms:created>
  <dcterms:modified xsi:type="dcterms:W3CDTF">2019-09-27T11:13:40Z</dcterms:modified>
</cp:coreProperties>
</file>